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314" r:id="rId3"/>
    <p:sldId id="340" r:id="rId4"/>
    <p:sldId id="327" r:id="rId5"/>
    <p:sldId id="328" r:id="rId6"/>
    <p:sldId id="334" r:id="rId7"/>
    <p:sldId id="352" r:id="rId8"/>
    <p:sldId id="346" r:id="rId9"/>
    <p:sldId id="347" r:id="rId10"/>
    <p:sldId id="345" r:id="rId11"/>
    <p:sldId id="351" r:id="rId12"/>
    <p:sldId id="332" r:id="rId13"/>
    <p:sldId id="333" r:id="rId14"/>
    <p:sldId id="280" r:id="rId15"/>
    <p:sldId id="336" r:id="rId16"/>
    <p:sldId id="348" r:id="rId17"/>
    <p:sldId id="349" r:id="rId18"/>
    <p:sldId id="350" r:id="rId19"/>
    <p:sldId id="296" r:id="rId20"/>
    <p:sldId id="297" r:id="rId21"/>
    <p:sldId id="298" r:id="rId22"/>
    <p:sldId id="322" r:id="rId23"/>
    <p:sldId id="303" r:id="rId24"/>
  </p:sldIdLst>
  <p:sldSz cx="12192000" cy="6858000"/>
  <p:notesSz cx="12192000" cy="6858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70E89B2-A2F7-4747-B552-58A4DEBAD690}">
          <p14:sldIdLst>
            <p14:sldId id="256"/>
            <p14:sldId id="314"/>
            <p14:sldId id="340"/>
            <p14:sldId id="327"/>
            <p14:sldId id="328"/>
            <p14:sldId id="334"/>
            <p14:sldId id="352"/>
            <p14:sldId id="346"/>
            <p14:sldId id="347"/>
            <p14:sldId id="345"/>
            <p14:sldId id="351"/>
            <p14:sldId id="332"/>
            <p14:sldId id="333"/>
            <p14:sldId id="280"/>
            <p14:sldId id="336"/>
            <p14:sldId id="348"/>
            <p14:sldId id="349"/>
            <p14:sldId id="350"/>
          </p14:sldIdLst>
        </p14:section>
        <p14:section name="Unir" id="{362503A3-3DF5-4643-87E1-DFE389E5BCA5}">
          <p14:sldIdLst>
            <p14:sldId id="296"/>
            <p14:sldId id="297"/>
            <p14:sldId id="298"/>
            <p14:sldId id="322"/>
            <p14:sldId id="303"/>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GE DAVID BENAVIDES ALEJANDRO" initials="JDBA" lastIdx="4" clrIdx="0">
    <p:extLst>
      <p:ext uri="{19B8F6BF-5375-455C-9EA6-DF929625EA0E}">
        <p15:presenceInfo xmlns:p15="http://schemas.microsoft.com/office/powerpoint/2012/main" userId="S-1-5-21-1724011146-1312621885-3197054444-341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B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1" autoAdjust="0"/>
    <p:restoredTop sz="95407" autoAdjust="0"/>
  </p:normalViewPr>
  <p:slideViewPr>
    <p:cSldViewPr>
      <p:cViewPr varScale="1">
        <p:scale>
          <a:sx n="90" d="100"/>
          <a:sy n="90" d="100"/>
        </p:scale>
        <p:origin x="70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C8BFFFA7-FAC9-47A3-8166-E6CF7381C7D8}" type="datetimeFigureOut">
              <a:rPr lang="es-EC" smtClean="0"/>
              <a:t>5/3/2024</a:t>
            </a:fld>
            <a:endParaRPr lang="es-EC"/>
          </a:p>
        </p:txBody>
      </p:sp>
      <p:sp>
        <p:nvSpPr>
          <p:cNvPr id="4" name="Marcador de imagen d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A7F506C3-162B-4DF4-B99B-4AD7A0A4F3E5}" type="slidenum">
              <a:rPr lang="es-EC" smtClean="0"/>
              <a:t>‹Nº›</a:t>
            </a:fld>
            <a:endParaRPr lang="es-EC"/>
          </a:p>
        </p:txBody>
      </p:sp>
    </p:spTree>
    <p:extLst>
      <p:ext uri="{BB962C8B-B14F-4D97-AF65-F5344CB8AC3E}">
        <p14:creationId xmlns:p14="http://schemas.microsoft.com/office/powerpoint/2010/main" val="4034492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a:t>
            </a:fld>
            <a:endParaRPr lang="es-EC"/>
          </a:p>
        </p:txBody>
      </p:sp>
    </p:spTree>
    <p:extLst>
      <p:ext uri="{BB962C8B-B14F-4D97-AF65-F5344CB8AC3E}">
        <p14:creationId xmlns:p14="http://schemas.microsoft.com/office/powerpoint/2010/main" val="227954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11</a:t>
            </a:fld>
            <a:endParaRPr lang="es-EC"/>
          </a:p>
        </p:txBody>
      </p:sp>
    </p:spTree>
    <p:extLst>
      <p:ext uri="{BB962C8B-B14F-4D97-AF65-F5344CB8AC3E}">
        <p14:creationId xmlns:p14="http://schemas.microsoft.com/office/powerpoint/2010/main" val="2890539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12</a:t>
            </a:fld>
            <a:endParaRPr lang="es-EC"/>
          </a:p>
        </p:txBody>
      </p:sp>
    </p:spTree>
    <p:extLst>
      <p:ext uri="{BB962C8B-B14F-4D97-AF65-F5344CB8AC3E}">
        <p14:creationId xmlns:p14="http://schemas.microsoft.com/office/powerpoint/2010/main" val="425789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13</a:t>
            </a:fld>
            <a:endParaRPr lang="es-EC"/>
          </a:p>
        </p:txBody>
      </p:sp>
    </p:spTree>
    <p:extLst>
      <p:ext uri="{BB962C8B-B14F-4D97-AF65-F5344CB8AC3E}">
        <p14:creationId xmlns:p14="http://schemas.microsoft.com/office/powerpoint/2010/main" val="2697701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A7F506C3-162B-4DF4-B99B-4AD7A0A4F3E5}" type="slidenum">
              <a:rPr lang="es-EC" smtClean="0"/>
              <a:t>14</a:t>
            </a:fld>
            <a:endParaRPr lang="es-EC"/>
          </a:p>
        </p:txBody>
      </p:sp>
    </p:spTree>
    <p:extLst>
      <p:ext uri="{BB962C8B-B14F-4D97-AF65-F5344CB8AC3E}">
        <p14:creationId xmlns:p14="http://schemas.microsoft.com/office/powerpoint/2010/main" val="2788779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15</a:t>
            </a:fld>
            <a:endParaRPr lang="es-EC"/>
          </a:p>
        </p:txBody>
      </p:sp>
    </p:spTree>
    <p:extLst>
      <p:ext uri="{BB962C8B-B14F-4D97-AF65-F5344CB8AC3E}">
        <p14:creationId xmlns:p14="http://schemas.microsoft.com/office/powerpoint/2010/main" val="2689762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16</a:t>
            </a:fld>
            <a:endParaRPr lang="es-EC"/>
          </a:p>
        </p:txBody>
      </p:sp>
    </p:spTree>
    <p:extLst>
      <p:ext uri="{BB962C8B-B14F-4D97-AF65-F5344CB8AC3E}">
        <p14:creationId xmlns:p14="http://schemas.microsoft.com/office/powerpoint/2010/main" val="2587134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17</a:t>
            </a:fld>
            <a:endParaRPr lang="es-EC"/>
          </a:p>
        </p:txBody>
      </p:sp>
    </p:spTree>
    <p:extLst>
      <p:ext uri="{BB962C8B-B14F-4D97-AF65-F5344CB8AC3E}">
        <p14:creationId xmlns:p14="http://schemas.microsoft.com/office/powerpoint/2010/main" val="1854984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18</a:t>
            </a:fld>
            <a:endParaRPr lang="es-EC"/>
          </a:p>
        </p:txBody>
      </p:sp>
    </p:spTree>
    <p:extLst>
      <p:ext uri="{BB962C8B-B14F-4D97-AF65-F5344CB8AC3E}">
        <p14:creationId xmlns:p14="http://schemas.microsoft.com/office/powerpoint/2010/main" val="1152136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19</a:t>
            </a:fld>
            <a:endParaRPr lang="es-EC"/>
          </a:p>
        </p:txBody>
      </p:sp>
    </p:spTree>
    <p:extLst>
      <p:ext uri="{BB962C8B-B14F-4D97-AF65-F5344CB8AC3E}">
        <p14:creationId xmlns:p14="http://schemas.microsoft.com/office/powerpoint/2010/main" val="1763228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3</a:t>
            </a:fld>
            <a:endParaRPr lang="es-EC"/>
          </a:p>
        </p:txBody>
      </p:sp>
    </p:spTree>
    <p:extLst>
      <p:ext uri="{BB962C8B-B14F-4D97-AF65-F5344CB8AC3E}">
        <p14:creationId xmlns:p14="http://schemas.microsoft.com/office/powerpoint/2010/main" val="419056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4</a:t>
            </a:fld>
            <a:endParaRPr lang="es-EC"/>
          </a:p>
        </p:txBody>
      </p:sp>
    </p:spTree>
    <p:extLst>
      <p:ext uri="{BB962C8B-B14F-4D97-AF65-F5344CB8AC3E}">
        <p14:creationId xmlns:p14="http://schemas.microsoft.com/office/powerpoint/2010/main" val="1320027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5</a:t>
            </a:fld>
            <a:endParaRPr lang="es-EC"/>
          </a:p>
        </p:txBody>
      </p:sp>
    </p:spTree>
    <p:extLst>
      <p:ext uri="{BB962C8B-B14F-4D97-AF65-F5344CB8AC3E}">
        <p14:creationId xmlns:p14="http://schemas.microsoft.com/office/powerpoint/2010/main" val="1779537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6</a:t>
            </a:fld>
            <a:endParaRPr lang="es-EC"/>
          </a:p>
        </p:txBody>
      </p:sp>
    </p:spTree>
    <p:extLst>
      <p:ext uri="{BB962C8B-B14F-4D97-AF65-F5344CB8AC3E}">
        <p14:creationId xmlns:p14="http://schemas.microsoft.com/office/powerpoint/2010/main" val="272104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7</a:t>
            </a:fld>
            <a:endParaRPr lang="es-EC"/>
          </a:p>
        </p:txBody>
      </p:sp>
    </p:spTree>
    <p:extLst>
      <p:ext uri="{BB962C8B-B14F-4D97-AF65-F5344CB8AC3E}">
        <p14:creationId xmlns:p14="http://schemas.microsoft.com/office/powerpoint/2010/main" val="153387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8</a:t>
            </a:fld>
            <a:endParaRPr lang="es-EC"/>
          </a:p>
        </p:txBody>
      </p:sp>
    </p:spTree>
    <p:extLst>
      <p:ext uri="{BB962C8B-B14F-4D97-AF65-F5344CB8AC3E}">
        <p14:creationId xmlns:p14="http://schemas.microsoft.com/office/powerpoint/2010/main" val="1531698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9</a:t>
            </a:fld>
            <a:endParaRPr lang="es-EC"/>
          </a:p>
        </p:txBody>
      </p:sp>
    </p:spTree>
    <p:extLst>
      <p:ext uri="{BB962C8B-B14F-4D97-AF65-F5344CB8AC3E}">
        <p14:creationId xmlns:p14="http://schemas.microsoft.com/office/powerpoint/2010/main" val="1163689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A7F506C3-162B-4DF4-B99B-4AD7A0A4F3E5}" type="slidenum">
              <a:rPr lang="es-EC" smtClean="0"/>
              <a:t>10</a:t>
            </a:fld>
            <a:endParaRPr lang="es-EC"/>
          </a:p>
        </p:txBody>
      </p:sp>
    </p:spTree>
    <p:extLst>
      <p:ext uri="{BB962C8B-B14F-4D97-AF65-F5344CB8AC3E}">
        <p14:creationId xmlns:p14="http://schemas.microsoft.com/office/powerpoint/2010/main" val="610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876" y="2125980"/>
            <a:ext cx="10368598"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9752" y="3840480"/>
            <a:ext cx="853884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bg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200" b="1" i="0">
                <a:solidFill>
                  <a:srgbClr val="001F5F"/>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6072054"/>
            <a:ext cx="12193523" cy="633826"/>
          </a:xfrm>
          <a:prstGeom prst="rect">
            <a:avLst/>
          </a:prstGeom>
        </p:spPr>
      </p:pic>
      <p:pic>
        <p:nvPicPr>
          <p:cNvPr id="17" name="bg object 17"/>
          <p:cNvPicPr/>
          <p:nvPr/>
        </p:nvPicPr>
        <p:blipFill>
          <a:blip r:embed="rId3" cstate="print"/>
          <a:stretch>
            <a:fillRect/>
          </a:stretch>
        </p:blipFill>
        <p:spPr>
          <a:xfrm>
            <a:off x="836675" y="370331"/>
            <a:ext cx="10515600" cy="717803"/>
          </a:xfrm>
          <a:prstGeom prst="rect">
            <a:avLst/>
          </a:prstGeom>
        </p:spPr>
      </p:pic>
      <p:sp>
        <p:nvSpPr>
          <p:cNvPr id="18" name="bg object 18"/>
          <p:cNvSpPr/>
          <p:nvPr/>
        </p:nvSpPr>
        <p:spPr>
          <a:xfrm>
            <a:off x="2535174" y="1387601"/>
            <a:ext cx="3712845" cy="1115695"/>
          </a:xfrm>
          <a:custGeom>
            <a:avLst/>
            <a:gdLst/>
            <a:ahLst/>
            <a:cxnLst/>
            <a:rect l="l" t="t" r="r" b="b"/>
            <a:pathLst>
              <a:path w="3712845" h="1115695">
                <a:moveTo>
                  <a:pt x="3154679" y="0"/>
                </a:moveTo>
                <a:lnTo>
                  <a:pt x="3154679" y="139446"/>
                </a:lnTo>
                <a:lnTo>
                  <a:pt x="0" y="139446"/>
                </a:lnTo>
                <a:lnTo>
                  <a:pt x="0" y="976122"/>
                </a:lnTo>
                <a:lnTo>
                  <a:pt x="3154679" y="976122"/>
                </a:lnTo>
                <a:lnTo>
                  <a:pt x="3154679" y="1115568"/>
                </a:lnTo>
                <a:lnTo>
                  <a:pt x="3712464" y="557784"/>
                </a:lnTo>
                <a:lnTo>
                  <a:pt x="3154679" y="0"/>
                </a:lnTo>
                <a:close/>
              </a:path>
            </a:pathLst>
          </a:custGeom>
          <a:solidFill>
            <a:srgbClr val="E1EFD9">
              <a:alpha val="90194"/>
            </a:srgbClr>
          </a:solidFill>
        </p:spPr>
        <p:txBody>
          <a:bodyPr wrap="square" lIns="0" tIns="0" rIns="0" bIns="0" rtlCol="0"/>
          <a:lstStyle/>
          <a:p>
            <a:endParaRPr/>
          </a:p>
        </p:txBody>
      </p:sp>
      <p:sp>
        <p:nvSpPr>
          <p:cNvPr id="19" name="bg object 19"/>
          <p:cNvSpPr/>
          <p:nvPr/>
        </p:nvSpPr>
        <p:spPr>
          <a:xfrm>
            <a:off x="2535174" y="1387601"/>
            <a:ext cx="3712845" cy="1115695"/>
          </a:xfrm>
          <a:custGeom>
            <a:avLst/>
            <a:gdLst/>
            <a:ahLst/>
            <a:cxnLst/>
            <a:rect l="l" t="t" r="r" b="b"/>
            <a:pathLst>
              <a:path w="3712845" h="1115695">
                <a:moveTo>
                  <a:pt x="0" y="139446"/>
                </a:moveTo>
                <a:lnTo>
                  <a:pt x="3154679" y="139446"/>
                </a:lnTo>
                <a:lnTo>
                  <a:pt x="3154679" y="0"/>
                </a:lnTo>
                <a:lnTo>
                  <a:pt x="3712464" y="557784"/>
                </a:lnTo>
                <a:lnTo>
                  <a:pt x="3154679" y="1115568"/>
                </a:lnTo>
                <a:lnTo>
                  <a:pt x="3154679" y="976122"/>
                </a:lnTo>
                <a:lnTo>
                  <a:pt x="0" y="976122"/>
                </a:lnTo>
                <a:lnTo>
                  <a:pt x="0" y="139446"/>
                </a:lnTo>
                <a:close/>
              </a:path>
            </a:pathLst>
          </a:custGeom>
          <a:ln w="13716">
            <a:solidFill>
              <a:srgbClr val="D2DEEE"/>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000" b="0" i="0">
                <a:solidFill>
                  <a:schemeClr val="bg1"/>
                </a:solidFill>
                <a:latin typeface="Calibri Light"/>
                <a:cs typeface="Calibri Light"/>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3523" cy="6857998"/>
          </a:xfrm>
          <a:prstGeom prst="rect">
            <a:avLst/>
          </a:prstGeom>
        </p:spPr>
      </p:pic>
      <p:sp>
        <p:nvSpPr>
          <p:cNvPr id="2" name="Holder 2"/>
          <p:cNvSpPr>
            <a:spLocks noGrp="1"/>
          </p:cNvSpPr>
          <p:nvPr>
            <p:ph type="title"/>
          </p:nvPr>
        </p:nvSpPr>
        <p:spPr/>
        <p:txBody>
          <a:bodyPr lIns="0" tIns="0" rIns="0" bIns="0"/>
          <a:lstStyle>
            <a:lvl1pPr>
              <a:defRPr sz="6000" b="0" i="0">
                <a:solidFill>
                  <a:schemeClr val="bg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6072054"/>
            <a:ext cx="12193523" cy="633826"/>
          </a:xfrm>
          <a:prstGeom prst="rect">
            <a:avLst/>
          </a:prstGeom>
        </p:spPr>
      </p:pic>
      <p:pic>
        <p:nvPicPr>
          <p:cNvPr id="17" name="bg object 17"/>
          <p:cNvPicPr/>
          <p:nvPr/>
        </p:nvPicPr>
        <p:blipFill>
          <a:blip r:embed="rId8" cstate="print"/>
          <a:stretch>
            <a:fillRect/>
          </a:stretch>
        </p:blipFill>
        <p:spPr>
          <a:xfrm>
            <a:off x="836675" y="370331"/>
            <a:ext cx="10515600" cy="717803"/>
          </a:xfrm>
          <a:prstGeom prst="rect">
            <a:avLst/>
          </a:prstGeom>
        </p:spPr>
      </p:pic>
      <p:sp>
        <p:nvSpPr>
          <p:cNvPr id="2" name="Holder 2"/>
          <p:cNvSpPr>
            <a:spLocks noGrp="1"/>
          </p:cNvSpPr>
          <p:nvPr>
            <p:ph type="title"/>
          </p:nvPr>
        </p:nvSpPr>
        <p:spPr>
          <a:xfrm>
            <a:off x="1901444" y="1664868"/>
            <a:ext cx="8395461" cy="1766570"/>
          </a:xfrm>
          <a:prstGeom prst="rect">
            <a:avLst/>
          </a:prstGeom>
        </p:spPr>
        <p:txBody>
          <a:bodyPr wrap="square" lIns="0" tIns="0" rIns="0" bIns="0">
            <a:spAutoFit/>
          </a:bodyPr>
          <a:lstStyle>
            <a:lvl1pPr>
              <a:defRPr sz="6000" b="0" i="0">
                <a:solidFill>
                  <a:schemeClr val="bg1"/>
                </a:solidFill>
                <a:latin typeface="Calibri Light"/>
                <a:cs typeface="Calibri Light"/>
              </a:defRPr>
            </a:lvl1pPr>
          </a:lstStyle>
          <a:p>
            <a:endParaRPr/>
          </a:p>
        </p:txBody>
      </p:sp>
      <p:sp>
        <p:nvSpPr>
          <p:cNvPr id="3" name="Holder 3"/>
          <p:cNvSpPr>
            <a:spLocks noGrp="1"/>
          </p:cNvSpPr>
          <p:nvPr>
            <p:ph type="body" idx="1"/>
          </p:nvPr>
        </p:nvSpPr>
        <p:spPr>
          <a:xfrm>
            <a:off x="1031544" y="1539621"/>
            <a:ext cx="10250170" cy="4665345"/>
          </a:xfrm>
          <a:prstGeom prst="rect">
            <a:avLst/>
          </a:prstGeom>
        </p:spPr>
        <p:txBody>
          <a:bodyPr wrap="square" lIns="0" tIns="0" rIns="0" bIns="0">
            <a:spAutoFit/>
          </a:bodyPr>
          <a:lstStyle>
            <a:lvl1pPr>
              <a:defRPr sz="2200" b="1" i="0">
                <a:solidFill>
                  <a:srgbClr val="001F5F"/>
                </a:solidFill>
                <a:latin typeface="Calibri"/>
                <a:cs typeface="Calibri"/>
              </a:defRPr>
            </a:lvl1pPr>
          </a:lstStyle>
          <a:p>
            <a:endParaRPr/>
          </a:p>
        </p:txBody>
      </p:sp>
      <p:sp>
        <p:nvSpPr>
          <p:cNvPr id="4" name="Holder 4"/>
          <p:cNvSpPr>
            <a:spLocks noGrp="1"/>
          </p:cNvSpPr>
          <p:nvPr>
            <p:ph type="ftr" sz="quarter" idx="5"/>
          </p:nvPr>
        </p:nvSpPr>
        <p:spPr>
          <a:xfrm>
            <a:off x="4147439" y="6377940"/>
            <a:ext cx="3903472"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917" y="6377940"/>
            <a:ext cx="28056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3/5/2024</a:t>
            </a:fld>
            <a:endParaRPr lang="en-US"/>
          </a:p>
        </p:txBody>
      </p:sp>
      <p:sp>
        <p:nvSpPr>
          <p:cNvPr id="6" name="Holder 6"/>
          <p:cNvSpPr>
            <a:spLocks noGrp="1"/>
          </p:cNvSpPr>
          <p:nvPr>
            <p:ph type="sldNum" sz="quarter" idx="7"/>
          </p:nvPr>
        </p:nvSpPr>
        <p:spPr>
          <a:xfrm>
            <a:off x="8782812" y="6377940"/>
            <a:ext cx="28056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libro.net/es/lc/bibliotecautpl/titulos/8539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libro.net/es/lc/bibliotecautpl/titulos/8539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ris.who.int/handle/10665/4371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hyperlink" Target="https://biblioteca.utpl.edu.ec/microtalleres" TargetMode="External"/><Relationship Id="rId1" Type="http://schemas.openxmlformats.org/officeDocument/2006/relationships/slideLayout" Target="../slideLayouts/slideLayout2.xml"/><Relationship Id="rId6" Type="http://schemas.openxmlformats.org/officeDocument/2006/relationships/hyperlink" Target="https://biblioteca.utpl.edu.ec/" TargetMode="External"/><Relationship Id="rId5" Type="http://schemas.openxmlformats.org/officeDocument/2006/relationships/image" Target="../media/image12.jp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hyperlink" Target="https://biblioteca.utpl.edu.ec/teleasistencia" TargetMode="External"/><Relationship Id="rId2" Type="http://schemas.openxmlformats.org/officeDocument/2006/relationships/hyperlink" Target="https://biblioteca.utpl.edu.ec/" TargetMode="External"/><Relationship Id="rId1" Type="http://schemas.openxmlformats.org/officeDocument/2006/relationships/slideLayout" Target="../slideLayouts/slideLayout5.xml"/><Relationship Id="rId6" Type="http://schemas.openxmlformats.org/officeDocument/2006/relationships/hyperlink" Target="https://www.facebook.com/BibliotecaUTPL.Loja" TargetMode="External"/><Relationship Id="rId5" Type="http://schemas.openxmlformats.org/officeDocument/2006/relationships/hyperlink" Target="https://www.youtube.com/@bibliotecautpl7669" TargetMode="External"/><Relationship Id="rId4" Type="http://schemas.openxmlformats.org/officeDocument/2006/relationships/hyperlink" Target="https://biblioteca.utpl.edu.ec/microtalleres"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3905" cy="6858000"/>
            <a:chOff x="0" y="0"/>
            <a:chExt cx="12193905" cy="6858000"/>
          </a:xfrm>
        </p:grpSpPr>
        <p:pic>
          <p:nvPicPr>
            <p:cNvPr id="3" name="object 3"/>
            <p:cNvPicPr/>
            <p:nvPr/>
          </p:nvPicPr>
          <p:blipFill>
            <a:blip r:embed="rId3" cstate="print"/>
            <a:stretch>
              <a:fillRect/>
            </a:stretch>
          </p:blipFill>
          <p:spPr>
            <a:xfrm>
              <a:off x="0" y="0"/>
              <a:ext cx="12193523" cy="6857999"/>
            </a:xfrm>
            <a:prstGeom prst="rect">
              <a:avLst/>
            </a:prstGeom>
          </p:spPr>
        </p:pic>
        <p:pic>
          <p:nvPicPr>
            <p:cNvPr id="4" name="object 4"/>
            <p:cNvPicPr/>
            <p:nvPr/>
          </p:nvPicPr>
          <p:blipFill>
            <a:blip r:embed="rId4" cstate="print"/>
            <a:stretch>
              <a:fillRect/>
            </a:stretch>
          </p:blipFill>
          <p:spPr>
            <a:xfrm>
              <a:off x="890762" y="2989202"/>
              <a:ext cx="5772719" cy="883093"/>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838200" y="1022684"/>
            <a:ext cx="10210800" cy="658835"/>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Citas</a:t>
            </a:r>
            <a:endParaRPr lang="es-MX" sz="2800" dirty="0">
              <a:latin typeface="Arial" panose="020B0604020202020204" pitchFamily="34" charset="0"/>
              <a:cs typeface="Arial" panose="020B0604020202020204" pitchFamily="34" charset="0"/>
            </a:endParaRPr>
          </a:p>
        </p:txBody>
      </p:sp>
      <p:sp>
        <p:nvSpPr>
          <p:cNvPr id="4" name="object 10">
            <a:extLst>
              <a:ext uri="{FF2B5EF4-FFF2-40B4-BE49-F238E27FC236}">
                <a16:creationId xmlns:a16="http://schemas.microsoft.com/office/drawing/2014/main" id="{974C85DC-8049-4331-1500-61EA0BF03580}"/>
              </a:ext>
            </a:extLst>
          </p:cNvPr>
          <p:cNvSpPr txBox="1"/>
          <p:nvPr/>
        </p:nvSpPr>
        <p:spPr>
          <a:xfrm>
            <a:off x="5715000" y="1981200"/>
            <a:ext cx="5562600" cy="4563429"/>
          </a:xfrm>
          <a:prstGeom prst="rect">
            <a:avLst/>
          </a:prstGeom>
        </p:spPr>
        <p:txBody>
          <a:bodyPr vert="horz" wrap="square" lIns="0" tIns="13335" rIns="0" bIns="0" rtlCol="0">
            <a:spAutoFit/>
          </a:bodyPr>
          <a:lstStyle/>
          <a:p>
            <a:pPr marL="12065" algn="just">
              <a:spcBef>
                <a:spcPts val="105"/>
              </a:spcBef>
              <a:tabLst>
                <a:tab pos="185420" algn="l"/>
              </a:tabLst>
            </a:pPr>
            <a:r>
              <a:rPr lang="es-MX" b="1" spc="-25" dirty="0">
                <a:solidFill>
                  <a:srgbClr val="181818"/>
                </a:solidFill>
                <a:latin typeface="Arial" panose="020B0604020202020204" pitchFamily="34" charset="0"/>
                <a:cs typeface="Arial" panose="020B0604020202020204" pitchFamily="34" charset="0"/>
              </a:rPr>
              <a:t>Ejemplo:</a:t>
            </a:r>
          </a:p>
          <a:p>
            <a:pPr marL="12065" algn="just">
              <a:lnSpc>
                <a:spcPct val="200000"/>
              </a:lnSpc>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Cita:</a:t>
            </a:r>
          </a:p>
          <a:p>
            <a:pPr indent="457200" algn="just" fontAlgn="base">
              <a:lnSpc>
                <a:spcPct val="200000"/>
              </a:lnSpc>
            </a:pPr>
            <a:r>
              <a:rPr lang="es-ES" sz="1200" dirty="0">
                <a:latin typeface="Arial" panose="020B0604020202020204" pitchFamily="34" charset="0"/>
                <a:cs typeface="Arial" panose="020B0604020202020204" pitchFamily="34" charset="0"/>
              </a:rPr>
              <a:t>El avance en el conocimiento de la biología molecular del cáncer de próstata resistente a la castración (CPRC) revela que el receptor androgénico juega un papel crucial en su progresión. Esto impulsa el desarrollo de terapias hormonales más efectivas, mientras que un nuevo taxón y un radioisótopo muestran actividad relevante en el CPRC </a:t>
            </a:r>
            <a:r>
              <a:rPr lang="es-MX" sz="1200" dirty="0">
                <a:latin typeface="Arial" panose="020B0604020202020204" pitchFamily="34" charset="0"/>
                <a:cs typeface="Arial" panose="020B0604020202020204" pitchFamily="34" charset="0"/>
              </a:rPr>
              <a:t>(4)​.</a:t>
            </a:r>
          </a:p>
          <a:p>
            <a:pPr algn="just" fontAlgn="base">
              <a:lnSpc>
                <a:spcPct val="200000"/>
              </a:lnSpc>
            </a:pPr>
            <a:r>
              <a:rPr lang="es-MX" sz="1200" b="1" dirty="0">
                <a:latin typeface="Arial" panose="020B0604020202020204" pitchFamily="34" charset="0"/>
                <a:cs typeface="Arial" panose="020B0604020202020204" pitchFamily="34" charset="0"/>
              </a:rPr>
              <a:t>Referencia:</a:t>
            </a:r>
          </a:p>
          <a:p>
            <a:pPr algn="just" defTabSz="180000" fontAlgn="base">
              <a:lnSpc>
                <a:spcPct val="150000"/>
              </a:lnSpc>
            </a:pPr>
            <a:r>
              <a:rPr lang="es-MX" sz="1200" dirty="0">
                <a:latin typeface="Arial" panose="020B0604020202020204" pitchFamily="34" charset="0"/>
                <a:cs typeface="Arial" panose="020B0604020202020204" pitchFamily="34" charset="0"/>
              </a:rPr>
              <a:t>​​4.	</a:t>
            </a:r>
            <a:r>
              <a:rPr lang="es-EC" sz="1200" dirty="0">
                <a:latin typeface="Arial" panose="020B0604020202020204" pitchFamily="34" charset="0"/>
                <a:cs typeface="Arial" panose="020B0604020202020204" pitchFamily="34" charset="0"/>
              </a:rPr>
              <a:t>Mellado B. Guías de consenso para el manejo del cáncer de próstata resistente 	a castración en Catalunya [Internet]. 2a ed. Barcelona: Editorial UOC; 2014. 	[citado el 24 enero 2024] 119 p. Disponible en: 	https://elibro.net/es/lc/bibliotecautpl/titulos/57647</a:t>
            </a:r>
            <a:r>
              <a:rPr lang="es-MX" sz="1200" dirty="0">
                <a:latin typeface="Arial" panose="020B0604020202020204" pitchFamily="34" charset="0"/>
                <a:cs typeface="Arial" panose="020B0604020202020204" pitchFamily="34" charset="0"/>
              </a:rPr>
              <a:t>​ </a:t>
            </a:r>
          </a:p>
          <a:p>
            <a:pPr fontAlgn="base"/>
            <a:r>
              <a:rPr lang="es-MX" dirty="0"/>
              <a:t> </a:t>
            </a:r>
          </a:p>
          <a:p>
            <a:pPr marL="12065" algn="just">
              <a:lnSpc>
                <a:spcPct val="100000"/>
              </a:lnSpc>
              <a:spcBef>
                <a:spcPts val="105"/>
              </a:spcBef>
              <a:tabLst>
                <a:tab pos="185420" algn="l"/>
              </a:tabLst>
            </a:pPr>
            <a:endParaRPr lang="es-MX" dirty="0">
              <a:latin typeface="Arial" panose="020B0604020202020204" pitchFamily="34" charset="0"/>
              <a:cs typeface="Arial" panose="020B0604020202020204" pitchFamily="34" charset="0"/>
            </a:endParaRPr>
          </a:p>
        </p:txBody>
      </p:sp>
      <p:sp>
        <p:nvSpPr>
          <p:cNvPr id="2" name="Rectángulo 1"/>
          <p:cNvSpPr/>
          <p:nvPr/>
        </p:nvSpPr>
        <p:spPr>
          <a:xfrm>
            <a:off x="914400" y="1981200"/>
            <a:ext cx="4114800" cy="3564245"/>
          </a:xfrm>
          <a:prstGeom prst="rect">
            <a:avLst/>
          </a:prstGeom>
        </p:spPr>
        <p:txBody>
          <a:bodyPr wrap="square">
            <a:spAutoFit/>
          </a:bodyPr>
          <a:lstStyle/>
          <a:p>
            <a:pPr marL="12065" algn="just">
              <a:spcBef>
                <a:spcPts val="105"/>
              </a:spcBef>
              <a:tabLst>
                <a:tab pos="185420" algn="l"/>
              </a:tabLst>
            </a:pPr>
            <a:r>
              <a:rPr lang="es-EC" sz="1200" spc="35" dirty="0">
                <a:solidFill>
                  <a:srgbClr val="181818"/>
                </a:solidFill>
                <a:latin typeface="Arial" panose="020B0604020202020204" pitchFamily="34" charset="0"/>
                <a:cs typeface="Arial" panose="020B0604020202020204" pitchFamily="34" charset="0"/>
              </a:rPr>
              <a:t>Cita</a:t>
            </a:r>
            <a:r>
              <a:rPr lang="es-EC" sz="1200" spc="-65" dirty="0">
                <a:solidFill>
                  <a:srgbClr val="181818"/>
                </a:solidFill>
                <a:latin typeface="Arial" panose="020B0604020202020204" pitchFamily="34" charset="0"/>
                <a:cs typeface="Arial" panose="020B0604020202020204" pitchFamily="34" charset="0"/>
              </a:rPr>
              <a:t> </a:t>
            </a:r>
            <a:r>
              <a:rPr lang="es-EC" sz="1200" b="1" spc="-65" dirty="0">
                <a:solidFill>
                  <a:srgbClr val="181818"/>
                </a:solidFill>
                <a:latin typeface="Arial" panose="020B0604020202020204" pitchFamily="34" charset="0"/>
                <a:cs typeface="Arial" panose="020B0604020202020204" pitchFamily="34" charset="0"/>
              </a:rPr>
              <a:t>in</a:t>
            </a:r>
            <a:r>
              <a:rPr lang="es-EC" sz="1200" b="1" spc="65" dirty="0">
                <a:solidFill>
                  <a:srgbClr val="181818"/>
                </a:solidFill>
                <a:latin typeface="Arial" panose="020B0604020202020204" pitchFamily="34" charset="0"/>
                <a:cs typeface="Arial" panose="020B0604020202020204" pitchFamily="34" charset="0"/>
              </a:rPr>
              <a:t>directa</a:t>
            </a:r>
            <a:r>
              <a:rPr lang="es-EC" sz="1200" b="1" spc="-60" dirty="0">
                <a:solidFill>
                  <a:srgbClr val="181818"/>
                </a:solidFill>
                <a:latin typeface="Arial" panose="020B0604020202020204" pitchFamily="34" charset="0"/>
                <a:cs typeface="Arial" panose="020B0604020202020204" pitchFamily="34" charset="0"/>
              </a:rPr>
              <a:t> o </a:t>
            </a:r>
            <a:r>
              <a:rPr lang="es-EC" sz="1200" b="1" spc="95" dirty="0">
                <a:solidFill>
                  <a:srgbClr val="181818"/>
                </a:solidFill>
                <a:latin typeface="Arial" panose="020B0604020202020204" pitchFamily="34" charset="0"/>
                <a:cs typeface="Arial" panose="020B0604020202020204" pitchFamily="34" charset="0"/>
              </a:rPr>
              <a:t>de parafraseo</a:t>
            </a:r>
            <a:endParaRPr lang="es-EC" sz="1200" b="1" spc="60" dirty="0">
              <a:solidFill>
                <a:srgbClr val="181818"/>
              </a:solidFill>
              <a:latin typeface="Arial" panose="020B0604020202020204" pitchFamily="34" charset="0"/>
              <a:cs typeface="Arial" panose="020B0604020202020204" pitchFamily="34" charset="0"/>
            </a:endParaRPr>
          </a:p>
          <a:p>
            <a:pPr marL="12065" algn="just">
              <a:spcBef>
                <a:spcPts val="105"/>
              </a:spcBef>
              <a:tabLst>
                <a:tab pos="185420" algn="l"/>
              </a:tabLst>
            </a:pPr>
            <a:endParaRPr lang="es-EC" sz="1200" b="1" spc="60" dirty="0">
              <a:solidFill>
                <a:srgbClr val="181818"/>
              </a:solidFill>
              <a:latin typeface="Arial" panose="020B0604020202020204" pitchFamily="34" charset="0"/>
              <a:cs typeface="Arial" panose="020B0604020202020204" pitchFamily="34" charset="0"/>
            </a:endParaRPr>
          </a:p>
          <a:p>
            <a:pPr marL="297815" indent="-285750" algn="just">
              <a:lnSpc>
                <a:spcPct val="150000"/>
              </a:lnSpc>
              <a:spcBef>
                <a:spcPts val="105"/>
              </a:spcBef>
              <a:buFont typeface="Arial" panose="020B0604020202020204" pitchFamily="34" charset="0"/>
              <a:buChar char="•"/>
              <a:tabLst>
                <a:tab pos="185420" algn="l"/>
              </a:tabLst>
            </a:pPr>
            <a:r>
              <a:rPr lang="es-ES" sz="1200" spc="-15" dirty="0">
                <a:solidFill>
                  <a:srgbClr val="181818"/>
                </a:solidFill>
                <a:latin typeface="Arial" panose="020B0604020202020204" pitchFamily="34" charset="0"/>
                <a:cs typeface="Arial" panose="020B0604020202020204" pitchFamily="34" charset="0"/>
              </a:rPr>
              <a:t>Hace mención a las ideas de un autor, pero con las propias palabras del investigador.</a:t>
            </a:r>
          </a:p>
          <a:p>
            <a:pPr marL="297815" indent="-285750" algn="just">
              <a:lnSpc>
                <a:spcPct val="150000"/>
              </a:lnSpc>
              <a:spcBef>
                <a:spcPts val="105"/>
              </a:spcBef>
              <a:buFont typeface="Arial" panose="020B0604020202020204" pitchFamily="34" charset="0"/>
              <a:buChar char="•"/>
              <a:tabLst>
                <a:tab pos="185420" algn="l"/>
              </a:tabLst>
            </a:pPr>
            <a:r>
              <a:rPr lang="es-ES" sz="1200" spc="-15" dirty="0">
                <a:solidFill>
                  <a:srgbClr val="181818"/>
                </a:solidFill>
                <a:latin typeface="Arial" panose="020B0604020202020204" pitchFamily="34" charset="0"/>
                <a:cs typeface="Arial" panose="020B0604020202020204" pitchFamily="34" charset="0"/>
              </a:rPr>
              <a:t>Va dentro del texto, pero sin comillas.</a:t>
            </a:r>
          </a:p>
          <a:p>
            <a:pPr marL="297815" indent="-285750" algn="just">
              <a:lnSpc>
                <a:spcPct val="150000"/>
              </a:lnSpc>
              <a:spcBef>
                <a:spcPts val="105"/>
              </a:spcBef>
              <a:buFont typeface="Arial" panose="020B0604020202020204" pitchFamily="34" charset="0"/>
              <a:buChar char="•"/>
              <a:tabLst>
                <a:tab pos="185420" algn="l"/>
              </a:tabLst>
            </a:pPr>
            <a:r>
              <a:rPr lang="es-ES" sz="1200" spc="-15" dirty="0">
                <a:solidFill>
                  <a:srgbClr val="181818"/>
                </a:solidFill>
                <a:latin typeface="Arial" panose="020B0604020202020204" pitchFamily="34" charset="0"/>
                <a:cs typeface="Arial" panose="020B0604020202020204" pitchFamily="34" charset="0"/>
              </a:rPr>
              <a:t>La numeración de la cita va al final, antes del signo de puntuación.</a:t>
            </a:r>
            <a:r>
              <a:rPr lang="es-MX" sz="1200" spc="-25" dirty="0">
                <a:solidFill>
                  <a:srgbClr val="181818"/>
                </a:solidFill>
                <a:latin typeface="Arial" panose="020B0604020202020204" pitchFamily="34" charset="0"/>
                <a:cs typeface="Arial" panose="020B0604020202020204" pitchFamily="34" charset="0"/>
              </a:rPr>
              <a:t>		</a:t>
            </a:r>
          </a:p>
          <a:p>
            <a:pPr marL="12065" algn="just">
              <a:lnSpc>
                <a:spcPct val="150000"/>
              </a:lnSpc>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	   Cita: </a:t>
            </a:r>
            <a:r>
              <a:rPr lang="es-MX" sz="1200" spc="-25" dirty="0">
                <a:solidFill>
                  <a:srgbClr val="181818"/>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a:t>
            </a:r>
            <a:r>
              <a:rPr lang="es-MX" sz="1200" spc="-25" dirty="0">
                <a:solidFill>
                  <a:srgbClr val="181818"/>
                </a:solidFill>
                <a:latin typeface="Arial" panose="020B0604020202020204" pitchFamily="34" charset="0"/>
                <a:cs typeface="Arial" panose="020B0604020202020204" pitchFamily="34" charset="0"/>
              </a:rPr>
              <a:t>)</a:t>
            </a:r>
          </a:p>
          <a:p>
            <a:pPr marL="12065" algn="just">
              <a:lnSpc>
                <a:spcPct val="150000"/>
              </a:lnSpc>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	Referencia</a:t>
            </a:r>
            <a:r>
              <a:rPr lang="es-MX" sz="1200" spc="-25" dirty="0">
                <a:solidFill>
                  <a:srgbClr val="181818"/>
                </a:solidFill>
                <a:latin typeface="Arial" panose="020B0604020202020204" pitchFamily="34" charset="0"/>
                <a:cs typeface="Arial" panose="020B0604020202020204" pitchFamily="34" charset="0"/>
              </a:rPr>
              <a:t>: Apellidos e iniciales del nombre del 	autor/es. Título de libro </a:t>
            </a:r>
            <a:r>
              <a:rPr lang="es-MX" sz="1200" dirty="0">
                <a:latin typeface="Arial" panose="020B0604020202020204" pitchFamily="34" charset="0"/>
                <a:cs typeface="Arial" panose="020B0604020202020204" pitchFamily="34" charset="0"/>
              </a:rPr>
              <a:t>[Internet]</a:t>
            </a:r>
            <a:r>
              <a:rPr lang="es-MX" sz="1200" spc="-25" dirty="0">
                <a:solidFill>
                  <a:srgbClr val="181818"/>
                </a:solidFill>
                <a:latin typeface="Arial" panose="020B0604020202020204" pitchFamily="34" charset="0"/>
                <a:cs typeface="Arial" panose="020B0604020202020204" pitchFamily="34" charset="0"/>
              </a:rPr>
              <a:t>. Edición. Lugar de 	publicación: </a:t>
            </a:r>
            <a:r>
              <a:rPr lang="es-ES" sz="1200" spc="-25" dirty="0">
                <a:solidFill>
                  <a:srgbClr val="181818"/>
                </a:solidFill>
                <a:latin typeface="Arial" panose="020B0604020202020204" pitchFamily="34" charset="0"/>
                <a:cs typeface="Arial" panose="020B0604020202020204" pitchFamily="34" charset="0"/>
              </a:rPr>
              <a:t>Editorial; Año. </a:t>
            </a:r>
            <a:r>
              <a:rPr lang="es-MX" sz="1200" dirty="0">
                <a:latin typeface="Arial" panose="020B0604020202020204" pitchFamily="34" charset="0"/>
                <a:cs typeface="Arial" panose="020B0604020202020204" pitchFamily="34" charset="0"/>
              </a:rPr>
              <a:t>[citado día mes año].</a:t>
            </a:r>
            <a:r>
              <a:rPr lang="es-ES" sz="1200" spc="-25" dirty="0">
                <a:solidFill>
                  <a:srgbClr val="181818"/>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p. 	Disponible </a:t>
            </a:r>
            <a:r>
              <a:rPr lang="en-US" sz="1200" dirty="0" err="1">
                <a:latin typeface="Arial" panose="020B0604020202020204" pitchFamily="34" charset="0"/>
                <a:cs typeface="Arial" panose="020B0604020202020204" pitchFamily="34" charset="0"/>
              </a:rPr>
              <a:t>en</a:t>
            </a:r>
            <a:r>
              <a:rPr lang="en-US" sz="1200" dirty="0">
                <a:latin typeface="Arial" panose="020B0604020202020204" pitchFamily="34" charset="0"/>
                <a:cs typeface="Arial" panose="020B0604020202020204" pitchFamily="34" charset="0"/>
              </a:rPr>
              <a:t>: URL</a:t>
            </a:r>
            <a:endParaRPr lang="es-MX" sz="1200" spc="-25" dirty="0">
              <a:solidFill>
                <a:srgbClr val="181818"/>
              </a:solidFill>
              <a:latin typeface="Arial" panose="020B0604020202020204" pitchFamily="34" charset="0"/>
              <a:cs typeface="Arial" panose="020B0604020202020204" pitchFamily="34" charset="0"/>
            </a:endParaRPr>
          </a:p>
          <a:p>
            <a:pPr marL="12065" algn="just">
              <a:lnSpc>
                <a:spcPct val="150000"/>
              </a:lnSpc>
              <a:spcBef>
                <a:spcPts val="105"/>
              </a:spcBef>
              <a:tabLst>
                <a:tab pos="185420" algn="l"/>
              </a:tabLst>
            </a:pPr>
            <a:endParaRPr lang="es-MX" sz="1200" spc="-25" dirty="0">
              <a:solidFill>
                <a:srgbClr val="181818"/>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3"/>
          <a:stretch>
            <a:fillRect/>
          </a:stretch>
        </p:blipFill>
        <p:spPr>
          <a:xfrm>
            <a:off x="5349240" y="2209800"/>
            <a:ext cx="45719" cy="3011488"/>
          </a:xfrm>
          <a:prstGeom prst="rect">
            <a:avLst/>
          </a:prstGeom>
        </p:spPr>
      </p:pic>
    </p:spTree>
    <p:extLst>
      <p:ext uri="{BB962C8B-B14F-4D97-AF65-F5344CB8AC3E}">
        <p14:creationId xmlns:p14="http://schemas.microsoft.com/office/powerpoint/2010/main" val="3095032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838200" y="1022684"/>
            <a:ext cx="10210800" cy="658835"/>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Citas</a:t>
            </a:r>
            <a:endParaRPr lang="es-MX" sz="2800" dirty="0">
              <a:latin typeface="Arial" panose="020B0604020202020204" pitchFamily="34" charset="0"/>
              <a:cs typeface="Arial" panose="020B0604020202020204" pitchFamily="34" charset="0"/>
            </a:endParaRPr>
          </a:p>
        </p:txBody>
      </p:sp>
      <p:sp>
        <p:nvSpPr>
          <p:cNvPr id="4" name="object 10">
            <a:extLst>
              <a:ext uri="{FF2B5EF4-FFF2-40B4-BE49-F238E27FC236}">
                <a16:creationId xmlns:a16="http://schemas.microsoft.com/office/drawing/2014/main" id="{974C85DC-8049-4331-1500-61EA0BF03580}"/>
              </a:ext>
            </a:extLst>
          </p:cNvPr>
          <p:cNvSpPr txBox="1"/>
          <p:nvPr/>
        </p:nvSpPr>
        <p:spPr>
          <a:xfrm>
            <a:off x="5486400" y="1672375"/>
            <a:ext cx="5562600" cy="3522118"/>
          </a:xfrm>
          <a:prstGeom prst="rect">
            <a:avLst/>
          </a:prstGeom>
        </p:spPr>
        <p:txBody>
          <a:bodyPr vert="horz" wrap="square" lIns="0" tIns="13335" rIns="0" bIns="0" rtlCol="0">
            <a:spAutoFit/>
          </a:bodyPr>
          <a:lstStyle/>
          <a:p>
            <a:pPr algn="just">
              <a:lnSpc>
                <a:spcPct val="200000"/>
              </a:lnSpc>
            </a:pPr>
            <a:r>
              <a:rPr lang="en-US" b="1" spc="-70" dirty="0" err="1">
                <a:solidFill>
                  <a:srgbClr val="181818"/>
                </a:solidFill>
                <a:latin typeface="Arial" panose="020B0604020202020204" pitchFamily="34" charset="0"/>
                <a:cs typeface="Arial" panose="020B0604020202020204" pitchFamily="34" charset="0"/>
              </a:rPr>
              <a:t>Ejemplo</a:t>
            </a:r>
            <a:r>
              <a:rPr lang="en-US" b="1" spc="-70" dirty="0">
                <a:solidFill>
                  <a:srgbClr val="181818"/>
                </a:solidFill>
                <a:latin typeface="Arial" panose="020B0604020202020204" pitchFamily="34" charset="0"/>
                <a:cs typeface="Arial" panose="020B0604020202020204" pitchFamily="34" charset="0"/>
              </a:rPr>
              <a:t>: </a:t>
            </a:r>
          </a:p>
          <a:p>
            <a:pPr indent="457200" algn="just">
              <a:lnSpc>
                <a:spcPct val="200000"/>
              </a:lnSpc>
            </a:pPr>
            <a:r>
              <a:rPr lang="es-ES" sz="1200" dirty="0">
                <a:latin typeface="Arial" panose="020B0604020202020204" pitchFamily="34" charset="0"/>
                <a:cs typeface="Arial" panose="020B0604020202020204" pitchFamily="34" charset="0"/>
              </a:rPr>
              <a:t>Tradicionalmente, el varicocele se ha caracterizado por su impacto sobre la espermatogénesis a través de efectos locales sobre </a:t>
            </a:r>
            <a:r>
              <a:rPr lang="es-ES" sz="1200" dirty="0" err="1">
                <a:latin typeface="Arial" panose="020B0604020202020204" pitchFamily="34" charset="0"/>
                <a:cs typeface="Arial" panose="020B0604020202020204" pitchFamily="34" charset="0"/>
              </a:rPr>
              <a:t>Sertoli</a:t>
            </a:r>
            <a:r>
              <a:rPr lang="es-ES" sz="1200" dirty="0">
                <a:latin typeface="Arial" panose="020B0604020202020204" pitchFamily="34" charset="0"/>
                <a:cs typeface="Arial" panose="020B0604020202020204" pitchFamily="34" charset="0"/>
              </a:rPr>
              <a:t> y las células germinales. Hoy en día, también se reconoce el potencial impacto deletéreo en la disfunción de las células de Leydig como consecuencia del varicocele (15-17).</a:t>
            </a:r>
          </a:p>
          <a:p>
            <a:pPr algn="just">
              <a:lnSpc>
                <a:spcPct val="200000"/>
              </a:lnSpc>
            </a:pPr>
            <a:r>
              <a:rPr lang="es-ES" sz="1200" dirty="0">
                <a:latin typeface="Arial" panose="020B0604020202020204" pitchFamily="34" charset="0"/>
                <a:cs typeface="Arial" panose="020B0604020202020204" pitchFamily="34" charset="0"/>
              </a:rPr>
              <a:t>La fisiopatología del deterioro testicular inducido por varicocele se ha estudiado ampliamente, sin una respuesta definitiva. Los mecanismos sugeridos son hipertermia escrotal, alteraciones hormonales, hipoperfusión testicular e hipoxia, así como reflujo de metabolitos tóxicos (4,18).</a:t>
            </a:r>
            <a:endParaRPr lang="en-US" b="1" spc="-70" dirty="0">
              <a:solidFill>
                <a:srgbClr val="181818"/>
              </a:solidFill>
              <a:latin typeface="Arial" panose="020B0604020202020204" pitchFamily="34" charset="0"/>
              <a:cs typeface="Arial" panose="020B0604020202020204" pitchFamily="34" charset="0"/>
            </a:endParaRPr>
          </a:p>
        </p:txBody>
      </p:sp>
      <p:sp>
        <p:nvSpPr>
          <p:cNvPr id="2" name="Rectángulo 1"/>
          <p:cNvSpPr/>
          <p:nvPr/>
        </p:nvSpPr>
        <p:spPr>
          <a:xfrm>
            <a:off x="914400" y="1981200"/>
            <a:ext cx="4114800" cy="1964449"/>
          </a:xfrm>
          <a:prstGeom prst="rect">
            <a:avLst/>
          </a:prstGeom>
        </p:spPr>
        <p:txBody>
          <a:bodyPr wrap="square">
            <a:spAutoFit/>
          </a:bodyPr>
          <a:lstStyle/>
          <a:p>
            <a:pPr marL="12065" algn="just">
              <a:spcBef>
                <a:spcPts val="105"/>
              </a:spcBef>
              <a:tabLst>
                <a:tab pos="185420" algn="l"/>
              </a:tabLst>
            </a:pPr>
            <a:r>
              <a:rPr lang="es-ES" sz="1400" b="1" spc="35" dirty="0">
                <a:solidFill>
                  <a:srgbClr val="181818"/>
                </a:solidFill>
                <a:latin typeface="Arial" panose="020B0604020202020204" pitchFamily="34" charset="0"/>
                <a:cs typeface="Arial" panose="020B0604020202020204" pitchFamily="34" charset="0"/>
              </a:rPr>
              <a:t>Citas múltiples</a:t>
            </a:r>
          </a:p>
          <a:p>
            <a:pPr algn="just">
              <a:lnSpc>
                <a:spcPct val="200000"/>
              </a:lnSpc>
              <a:tabLst>
                <a:tab pos="185420" algn="l"/>
              </a:tabLst>
            </a:pPr>
            <a:r>
              <a:rPr lang="es-ES" sz="1400" spc="35" dirty="0">
                <a:solidFill>
                  <a:srgbClr val="181818"/>
                </a:solidFill>
                <a:latin typeface="Arial" panose="020B0604020202020204" pitchFamily="34" charset="0"/>
                <a:cs typeface="Arial" panose="020B0604020202020204" pitchFamily="34" charset="0"/>
              </a:rPr>
              <a:t>Cuando hay más de una cita, éstas deben separarse mediante comas, pero si fueran continua, se menciona la primera y la última separadas por un guion.</a:t>
            </a:r>
          </a:p>
        </p:txBody>
      </p:sp>
      <p:pic>
        <p:nvPicPr>
          <p:cNvPr id="5" name="Imagen 4"/>
          <p:cNvPicPr>
            <a:picLocks noChangeAspect="1"/>
          </p:cNvPicPr>
          <p:nvPr/>
        </p:nvPicPr>
        <p:blipFill>
          <a:blip r:embed="rId3"/>
          <a:stretch>
            <a:fillRect/>
          </a:stretch>
        </p:blipFill>
        <p:spPr>
          <a:xfrm>
            <a:off x="5181600" y="2209799"/>
            <a:ext cx="45719" cy="3011488"/>
          </a:xfrm>
          <a:prstGeom prst="rect">
            <a:avLst/>
          </a:prstGeom>
        </p:spPr>
      </p:pic>
    </p:spTree>
    <p:extLst>
      <p:ext uri="{BB962C8B-B14F-4D97-AF65-F5344CB8AC3E}">
        <p14:creationId xmlns:p14="http://schemas.microsoft.com/office/powerpoint/2010/main" val="291857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9">
            <a:extLst>
              <a:ext uri="{FF2B5EF4-FFF2-40B4-BE49-F238E27FC236}">
                <a16:creationId xmlns:a16="http://schemas.microsoft.com/office/drawing/2014/main" id="{170C89FE-8EC6-6B69-7FDD-44AC9009DC17}"/>
              </a:ext>
            </a:extLst>
          </p:cNvPr>
          <p:cNvSpPr txBox="1">
            <a:spLocks/>
          </p:cNvSpPr>
          <p:nvPr/>
        </p:nvSpPr>
        <p:spPr>
          <a:xfrm>
            <a:off x="504318" y="1626605"/>
            <a:ext cx="5334000" cy="4936608"/>
          </a:xfrm>
          <a:prstGeom prst="rect">
            <a:avLst/>
          </a:prstGeom>
        </p:spPr>
        <p:txBody>
          <a:bodyPr vert="horz" wrap="square" lIns="0" tIns="12065" rIns="0" bIns="0" rtlCol="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s-MX" sz="1100" kern="0" dirty="0">
              <a:solidFill>
                <a:sysClr val="windowText" lastClr="000000"/>
              </a:solidFill>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Cada tabla debe ir enumerada consecutivamente siguiendo el orden de la primera aparición en el texto, acompañada de la palabra Tabla en negrita (</a:t>
            </a:r>
            <a:r>
              <a:rPr lang="es-ES" sz="1100" b="1" dirty="0">
                <a:latin typeface="Arial" panose="020B0604020202020204" pitchFamily="34" charset="0"/>
                <a:cs typeface="Arial" panose="020B0604020202020204" pitchFamily="34" charset="0"/>
              </a:rPr>
              <a:t>Tabla</a:t>
            </a:r>
            <a:r>
              <a:rPr lang="es-ES" sz="1100" dirty="0">
                <a:latin typeface="Arial" panose="020B0604020202020204" pitchFamily="34" charset="0"/>
                <a:cs typeface="Arial" panose="020B0604020202020204" pitchFamily="34" charset="0"/>
              </a:rPr>
              <a:t>).</a:t>
            </a:r>
          </a:p>
          <a:p>
            <a:pPr marL="180000" indent="-180000" algn="just">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El título debe ser breve y va después de la palabra </a:t>
            </a:r>
            <a:r>
              <a:rPr lang="es-ES" sz="1100" b="1" dirty="0">
                <a:latin typeface="Arial" panose="020B0604020202020204" pitchFamily="34" charset="0"/>
                <a:cs typeface="Arial" panose="020B0604020202020204" pitchFamily="34" charset="0"/>
              </a:rPr>
              <a:t>Tabla</a:t>
            </a:r>
            <a:r>
              <a:rPr lang="es-ES" sz="1100" dirty="0">
                <a:latin typeface="Arial" panose="020B0604020202020204" pitchFamily="34" charset="0"/>
                <a:cs typeface="Arial" panose="020B0604020202020204" pitchFamily="34" charset="0"/>
              </a:rPr>
              <a:t>. Todo va en la parte superior, al margen izquierdo (Arial 12, interlineado 1,5).</a:t>
            </a:r>
          </a:p>
          <a:p>
            <a:pPr marL="180000" indent="-180000" algn="just">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Cuando la información de la tabla es tomada o extraída de una fuente externa, se menciona debajo de la figura y se coloca en las referencias. </a:t>
            </a:r>
            <a:r>
              <a:rPr lang="es-ES" sz="1100" spc="35" dirty="0">
                <a:latin typeface="Arial" panose="020B0604020202020204" pitchFamily="34" charset="0"/>
                <a:cs typeface="Arial" panose="020B0604020202020204" pitchFamily="34" charset="0"/>
              </a:rPr>
              <a:t>Tomado de Apellido del Autor (</a:t>
            </a:r>
            <a:r>
              <a:rPr lang="en-US" sz="1100" dirty="0">
                <a:latin typeface="Arial" panose="020B0604020202020204" pitchFamily="34" charset="0"/>
                <a:cs typeface="Arial" panose="020B0604020202020204" pitchFamily="34" charset="0"/>
              </a:rPr>
              <a:t>#</a:t>
            </a:r>
            <a:r>
              <a:rPr lang="es-ES" sz="1100" spc="35"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(Arial 10, interlineado 1,5).</a:t>
            </a:r>
          </a:p>
          <a:p>
            <a:pPr marL="180000" indent="-180000" algn="just">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Si la Tabla es de autoría propia no se coloca ningún tipo de cita y referencia.</a:t>
            </a:r>
          </a:p>
          <a:p>
            <a:pPr marL="180000" indent="-180000" algn="just">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spc="10" dirty="0">
                <a:latin typeface="Arial" panose="020B0604020202020204" pitchFamily="34" charset="0"/>
                <a:cs typeface="Arial" panose="020B0604020202020204" pitchFamily="34" charset="0"/>
              </a:rPr>
              <a:t>La </a:t>
            </a:r>
            <a:r>
              <a:rPr lang="es-ES" sz="1100" spc="40" dirty="0">
                <a:latin typeface="Arial" panose="020B0604020202020204" pitchFamily="34" charset="0"/>
                <a:cs typeface="Arial" panose="020B0604020202020204" pitchFamily="34" charset="0"/>
              </a:rPr>
              <a:t>numeración</a:t>
            </a:r>
            <a:r>
              <a:rPr lang="es-ES" sz="1100" spc="-110" dirty="0">
                <a:latin typeface="Arial" panose="020B0604020202020204" pitchFamily="34" charset="0"/>
                <a:cs typeface="Arial" panose="020B0604020202020204" pitchFamily="34" charset="0"/>
              </a:rPr>
              <a:t> es </a:t>
            </a:r>
            <a:r>
              <a:rPr lang="es-ES" sz="1100" spc="30" dirty="0">
                <a:latin typeface="Arial" panose="020B0604020202020204" pitchFamily="34" charset="0"/>
                <a:cs typeface="Arial" panose="020B0604020202020204" pitchFamily="34" charset="0"/>
              </a:rPr>
              <a:t>en</a:t>
            </a:r>
            <a:r>
              <a:rPr lang="es-ES" sz="1100" spc="-105" dirty="0">
                <a:latin typeface="Arial" panose="020B0604020202020204" pitchFamily="34" charset="0"/>
                <a:cs typeface="Arial" panose="020B0604020202020204" pitchFamily="34" charset="0"/>
              </a:rPr>
              <a:t> </a:t>
            </a:r>
            <a:r>
              <a:rPr lang="es-ES" sz="1100" spc="40" dirty="0">
                <a:latin typeface="Arial" panose="020B0604020202020204" pitchFamily="34" charset="0"/>
                <a:cs typeface="Arial" panose="020B0604020202020204" pitchFamily="34" charset="0"/>
              </a:rPr>
              <a:t>números</a:t>
            </a:r>
            <a:r>
              <a:rPr lang="es-ES" sz="1100" spc="-105" dirty="0">
                <a:latin typeface="Arial" panose="020B0604020202020204" pitchFamily="34" charset="0"/>
                <a:cs typeface="Arial" panose="020B0604020202020204" pitchFamily="34" charset="0"/>
              </a:rPr>
              <a:t> </a:t>
            </a:r>
            <a:r>
              <a:rPr lang="es-ES" sz="1100" spc="35" dirty="0">
                <a:latin typeface="Arial" panose="020B0604020202020204" pitchFamily="34" charset="0"/>
                <a:cs typeface="Arial" panose="020B0604020202020204" pitchFamily="34" charset="0"/>
              </a:rPr>
              <a:t>arábigos</a:t>
            </a:r>
            <a:r>
              <a:rPr lang="es-ES" sz="1100" spc="-55" dirty="0">
                <a:latin typeface="Arial" panose="020B0604020202020204" pitchFamily="34" charset="0"/>
                <a:cs typeface="Arial" panose="020B0604020202020204" pitchFamily="34" charset="0"/>
              </a:rPr>
              <a:t> </a:t>
            </a:r>
            <a:r>
              <a:rPr lang="es-ES" sz="1100" spc="60" dirty="0">
                <a:latin typeface="Arial" panose="020B0604020202020204" pitchFamily="34" charset="0"/>
                <a:cs typeface="Arial" panose="020B0604020202020204" pitchFamily="34" charset="0"/>
              </a:rPr>
              <a:t>de</a:t>
            </a:r>
            <a:r>
              <a:rPr lang="es-ES" sz="1100" spc="-55" dirty="0">
                <a:latin typeface="Arial" panose="020B0604020202020204" pitchFamily="34" charset="0"/>
                <a:cs typeface="Arial" panose="020B0604020202020204" pitchFamily="34" charset="0"/>
              </a:rPr>
              <a:t> </a:t>
            </a:r>
            <a:r>
              <a:rPr lang="es-ES" sz="1100" spc="50" dirty="0">
                <a:latin typeface="Arial" panose="020B0604020202020204" pitchFamily="34" charset="0"/>
                <a:cs typeface="Arial" panose="020B0604020202020204" pitchFamily="34" charset="0"/>
              </a:rPr>
              <a:t>acuerdo</a:t>
            </a:r>
            <a:r>
              <a:rPr lang="es-ES" sz="1100" spc="-90" dirty="0">
                <a:latin typeface="Arial" panose="020B0604020202020204" pitchFamily="34" charset="0"/>
                <a:cs typeface="Arial" panose="020B0604020202020204" pitchFamily="34" charset="0"/>
              </a:rPr>
              <a:t> </a:t>
            </a:r>
            <a:r>
              <a:rPr lang="es-ES" sz="1100" spc="40" dirty="0">
                <a:latin typeface="Arial" panose="020B0604020202020204" pitchFamily="34" charset="0"/>
                <a:cs typeface="Arial" panose="020B0604020202020204" pitchFamily="34" charset="0"/>
              </a:rPr>
              <a:t>al</a:t>
            </a:r>
            <a:r>
              <a:rPr lang="es-ES" sz="1100" spc="-60" dirty="0">
                <a:latin typeface="Arial" panose="020B0604020202020204" pitchFamily="34" charset="0"/>
                <a:cs typeface="Arial" panose="020B0604020202020204" pitchFamily="34" charset="0"/>
              </a:rPr>
              <a:t> </a:t>
            </a:r>
            <a:r>
              <a:rPr lang="es-ES" sz="1100" spc="25" dirty="0">
                <a:latin typeface="Arial" panose="020B0604020202020204" pitchFamily="34" charset="0"/>
                <a:cs typeface="Arial" panose="020B0604020202020204" pitchFamily="34" charset="0"/>
              </a:rPr>
              <a:t>orden</a:t>
            </a:r>
            <a:r>
              <a:rPr lang="es-ES" sz="1100" spc="-70" dirty="0">
                <a:latin typeface="Arial" panose="020B0604020202020204" pitchFamily="34" charset="0"/>
                <a:cs typeface="Arial" panose="020B0604020202020204" pitchFamily="34" charset="0"/>
              </a:rPr>
              <a:t> </a:t>
            </a:r>
            <a:r>
              <a:rPr lang="es-ES" sz="1100" spc="60" dirty="0">
                <a:latin typeface="Arial" panose="020B0604020202020204" pitchFamily="34" charset="0"/>
                <a:cs typeface="Arial" panose="020B0604020202020204" pitchFamily="34" charset="0"/>
              </a:rPr>
              <a:t>de</a:t>
            </a:r>
            <a:r>
              <a:rPr lang="es-ES" sz="1100" spc="-50" dirty="0">
                <a:latin typeface="Arial" panose="020B0604020202020204" pitchFamily="34" charset="0"/>
                <a:cs typeface="Arial" panose="020B0604020202020204" pitchFamily="34" charset="0"/>
              </a:rPr>
              <a:t> </a:t>
            </a:r>
            <a:r>
              <a:rPr lang="es-ES" sz="1100" spc="35" dirty="0">
                <a:latin typeface="Arial" panose="020B0604020202020204" pitchFamily="34" charset="0"/>
                <a:cs typeface="Arial" panose="020B0604020202020204" pitchFamily="34" charset="0"/>
              </a:rPr>
              <a:t>aparición</a:t>
            </a:r>
            <a:r>
              <a:rPr lang="es-ES" sz="1100" spc="-100" dirty="0">
                <a:latin typeface="Arial" panose="020B0604020202020204" pitchFamily="34" charset="0"/>
                <a:cs typeface="Arial" panose="020B0604020202020204" pitchFamily="34" charset="0"/>
              </a:rPr>
              <a:t> </a:t>
            </a:r>
            <a:r>
              <a:rPr lang="es-ES" sz="1100" spc="45" dirty="0">
                <a:latin typeface="Arial" panose="020B0604020202020204" pitchFamily="34" charset="0"/>
                <a:cs typeface="Arial" panose="020B0604020202020204" pitchFamily="34" charset="0"/>
              </a:rPr>
              <a:t>en</a:t>
            </a:r>
            <a:r>
              <a:rPr lang="es-ES" sz="1100" spc="-55" dirty="0">
                <a:latin typeface="Arial" panose="020B0604020202020204" pitchFamily="34" charset="0"/>
                <a:cs typeface="Arial" panose="020B0604020202020204" pitchFamily="34" charset="0"/>
              </a:rPr>
              <a:t> </a:t>
            </a:r>
            <a:r>
              <a:rPr lang="es-ES" sz="1100" spc="10" dirty="0">
                <a:latin typeface="Arial" panose="020B0604020202020204" pitchFamily="34" charset="0"/>
                <a:cs typeface="Arial" panose="020B0604020202020204" pitchFamily="34" charset="0"/>
              </a:rPr>
              <a:t>el</a:t>
            </a:r>
            <a:r>
              <a:rPr lang="es-ES" sz="1100" spc="-50" dirty="0">
                <a:latin typeface="Arial" panose="020B0604020202020204" pitchFamily="34" charset="0"/>
                <a:cs typeface="Arial" panose="020B0604020202020204" pitchFamily="34" charset="0"/>
              </a:rPr>
              <a:t> </a:t>
            </a:r>
            <a:r>
              <a:rPr lang="es-ES" sz="1100" spc="-35" dirty="0">
                <a:latin typeface="Arial" panose="020B0604020202020204" pitchFamily="34" charset="0"/>
                <a:cs typeface="Arial" panose="020B0604020202020204" pitchFamily="34" charset="0"/>
              </a:rPr>
              <a:t>texto.</a:t>
            </a:r>
          </a:p>
          <a:p>
            <a:pPr marL="180000" indent="-180000" algn="just">
              <a:spcBef>
                <a:spcPts val="200"/>
              </a:spcBef>
              <a:buFont typeface="Microsoft Sans Serif"/>
              <a:buChar char="•"/>
              <a:tabLst>
                <a:tab pos="185420" algn="l"/>
              </a:tabLst>
            </a:pPr>
            <a:endParaRPr lang="es-ES" sz="1100" spc="-30" dirty="0">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spc="35" dirty="0">
                <a:latin typeface="Arial" panose="020B0604020202020204" pitchFamily="34" charset="0"/>
                <a:cs typeface="Arial" panose="020B0604020202020204" pitchFamily="34" charset="0"/>
              </a:rPr>
              <a:t>En las tablas no se usan líneas verticales, únicamente algunas líneas horizontales que tengan la función de diferenciar campos dentro de la tabla.</a:t>
            </a:r>
          </a:p>
          <a:p>
            <a:pPr marL="180000" indent="-180000" algn="just">
              <a:spcBef>
                <a:spcPts val="200"/>
              </a:spcBef>
              <a:buFont typeface="Microsoft Sans Serif"/>
              <a:buChar char="•"/>
              <a:tabLst>
                <a:tab pos="185420" algn="l"/>
              </a:tabLst>
            </a:pPr>
            <a:endParaRPr lang="es-ES" sz="1100" spc="35" dirty="0">
              <a:latin typeface="Arial" panose="020B0604020202020204" pitchFamily="34" charset="0"/>
              <a:cs typeface="Arial" panose="020B0604020202020204" pitchFamily="34" charset="0"/>
            </a:endParaRPr>
          </a:p>
          <a:p>
            <a:pPr marL="180000" indent="-180000" algn="just">
              <a:spcBef>
                <a:spcPts val="200"/>
              </a:spcBef>
              <a:buFont typeface="Microsoft Sans Serif"/>
              <a:buChar char="•"/>
              <a:tabLst>
                <a:tab pos="185420" algn="l"/>
              </a:tabLst>
            </a:pPr>
            <a:r>
              <a:rPr lang="es-ES" sz="1100" spc="35" dirty="0">
                <a:latin typeface="Arial" panose="020B0604020202020204" pitchFamily="34" charset="0"/>
                <a:cs typeface="Arial" panose="020B0604020202020204" pitchFamily="34" charset="0"/>
              </a:rPr>
              <a:t>Las explicaciones sobre el contenido de la tabla se ponen en notas al final. Se puede especificar las abreviaturas no usuales, términos a detallar, entre otras explicaciones que sean solo necesarias y no se han colocado en el texto. Para ello, se puede utilizar los símbolos siguientes con la secuencia a continuación: *, †, ‡, a, b, c. (</a:t>
            </a:r>
            <a:r>
              <a:rPr lang="es-ES" sz="1100" dirty="0">
                <a:latin typeface="Arial" panose="020B0604020202020204" pitchFamily="34" charset="0"/>
                <a:cs typeface="Arial" panose="020B0604020202020204" pitchFamily="34" charset="0"/>
              </a:rPr>
              <a:t>Arial 10, interlineado 1,5).</a:t>
            </a:r>
          </a:p>
          <a:p>
            <a:pPr marL="180000" indent="-180000" algn="just">
              <a:spcBef>
                <a:spcPts val="200"/>
              </a:spcBef>
              <a:buFont typeface="Microsoft Sans Serif"/>
              <a:buChar char="•"/>
              <a:tabLst>
                <a:tab pos="185420" algn="l"/>
              </a:tabLst>
            </a:pPr>
            <a:r>
              <a:rPr lang="es-ES" sz="1100" spc="35" dirty="0">
                <a:latin typeface="Arial" panose="020B0604020202020204" pitchFamily="34" charset="0"/>
                <a:cs typeface="Arial" panose="020B0604020202020204" pitchFamily="34" charset="0"/>
              </a:rPr>
              <a:t>Para el contenido de la tabla utilice Arial 10 e interlineado 1,5.</a:t>
            </a:r>
          </a:p>
          <a:p>
            <a:pPr marL="180000" indent="-180000" algn="just">
              <a:spcBef>
                <a:spcPts val="200"/>
              </a:spcBef>
              <a:buFont typeface="Microsoft Sans Serif"/>
              <a:buChar char="•"/>
              <a:tabLst>
                <a:tab pos="185420" algn="l"/>
              </a:tabLst>
            </a:pPr>
            <a:endParaRPr lang="es-ES" sz="1000" spc="35" dirty="0">
              <a:latin typeface="Arial" panose="020B0604020202020204" pitchFamily="34" charset="0"/>
              <a:cs typeface="Arial" panose="020B0604020202020204" pitchFamily="34" charset="0"/>
            </a:endParaRPr>
          </a:p>
          <a:p>
            <a:pPr marL="12065" marR="6350" algn="just">
              <a:spcBef>
                <a:spcPts val="5"/>
              </a:spcBef>
              <a:tabLst>
                <a:tab pos="185420" algn="l"/>
              </a:tabLst>
            </a:pPr>
            <a:endParaRPr lang="es-MX" sz="1000" kern="0" dirty="0">
              <a:solidFill>
                <a:sysClr val="windowText" lastClr="000000"/>
              </a:solidFill>
              <a:latin typeface="Arial" panose="020B0604020202020204" pitchFamily="34" charset="0"/>
              <a:cs typeface="Arial" panose="020B0604020202020204" pitchFamily="34" charset="0"/>
            </a:endParaRPr>
          </a:p>
        </p:txBody>
      </p:sp>
      <p:sp>
        <p:nvSpPr>
          <p:cNvPr id="26" name="CuadroTexto 25"/>
          <p:cNvSpPr txBox="1"/>
          <p:nvPr/>
        </p:nvSpPr>
        <p:spPr>
          <a:xfrm>
            <a:off x="6172200" y="4572000"/>
            <a:ext cx="5334000" cy="1846659"/>
          </a:xfrm>
          <a:prstGeom prst="rect">
            <a:avLst/>
          </a:prstGeom>
          <a:noFill/>
        </p:spPr>
        <p:txBody>
          <a:bodyPr wrap="square" rtlCol="0">
            <a:spAutoFit/>
          </a:bodyPr>
          <a:lstStyle/>
          <a:p>
            <a:pPr fontAlgn="base"/>
            <a:r>
              <a:rPr lang="es-MX" sz="1000" i="1" dirty="0">
                <a:latin typeface="Arial" panose="020B0604020202020204" pitchFamily="34" charset="0"/>
                <a:cs typeface="Arial" panose="020B0604020202020204" pitchFamily="34" charset="0"/>
              </a:rPr>
              <a:t>  </a:t>
            </a:r>
            <a:endParaRPr lang="es-MX" sz="1000" dirty="0">
              <a:latin typeface="Arial" panose="020B0604020202020204" pitchFamily="34" charset="0"/>
              <a:cs typeface="Arial" panose="020B0604020202020204" pitchFamily="34" charset="0"/>
            </a:endParaRPr>
          </a:p>
          <a:p>
            <a:pPr fontAlgn="base"/>
            <a:r>
              <a:rPr lang="es-MX" sz="1200" b="1" dirty="0">
                <a:latin typeface="Arial" panose="020B0604020202020204" pitchFamily="34" charset="0"/>
                <a:cs typeface="Arial" panose="020B0604020202020204" pitchFamily="34" charset="0"/>
              </a:rPr>
              <a:t>Referencia</a:t>
            </a:r>
            <a:r>
              <a:rPr lang="es-MX" sz="1000" dirty="0">
                <a:latin typeface="Arial" panose="020B0604020202020204" pitchFamily="34" charset="0"/>
                <a:cs typeface="Arial" panose="020B0604020202020204" pitchFamily="34" charset="0"/>
              </a:rPr>
              <a:t> </a:t>
            </a:r>
          </a:p>
          <a:p>
            <a:pPr fontAlgn="base"/>
            <a:endParaRPr lang="es-MX" sz="1000" dirty="0">
              <a:latin typeface="Arial" panose="020B0604020202020204" pitchFamily="34" charset="0"/>
              <a:cs typeface="Arial" panose="020B0604020202020204" pitchFamily="34" charset="0"/>
            </a:endParaRPr>
          </a:p>
          <a:p>
            <a:pPr algn="just" defTabSz="180000">
              <a:lnSpc>
                <a:spcPct val="150000"/>
              </a:lnSpc>
            </a:pPr>
            <a:r>
              <a:rPr lang="es-MX" sz="1000" dirty="0">
                <a:latin typeface="Arial" panose="020B0604020202020204" pitchFamily="34" charset="0"/>
                <a:cs typeface="Arial" panose="020B0604020202020204" pitchFamily="34" charset="0"/>
              </a:rPr>
              <a:t>​​</a:t>
            </a:r>
            <a:r>
              <a:rPr lang="es-MX" sz="1200" dirty="0">
                <a:latin typeface="Arial" panose="020B0604020202020204" pitchFamily="34" charset="0"/>
                <a:cs typeface="Arial" panose="020B0604020202020204" pitchFamily="34" charset="0"/>
              </a:rPr>
              <a:t>5.	</a:t>
            </a:r>
            <a:r>
              <a:rPr lang="es-MX" sz="1100" dirty="0">
                <a:latin typeface="Arial" panose="020B0604020202020204" pitchFamily="34" charset="0"/>
                <a:cs typeface="Arial" panose="020B0604020202020204" pitchFamily="34" charset="0"/>
              </a:rPr>
              <a:t>De Luca P. Rol de BRCA1 en la regulación de la transcripción 	en 	cáncer 	de 	próstata [Internet] [Tesis doctoral]. [Buenas 	Aires]: 	Universidad de 	Buenos 	Aires; 2011 </a:t>
            </a:r>
            <a:r>
              <a:rPr lang="es-ES" sz="1100" dirty="0">
                <a:latin typeface="Arial" panose="020B0604020202020204" pitchFamily="34" charset="0"/>
                <a:cs typeface="Arial" panose="020B0604020202020204" pitchFamily="34" charset="0"/>
              </a:rPr>
              <a:t>[citado 22 	de 	enero 	de 2024]</a:t>
            </a:r>
            <a:r>
              <a:rPr lang="es-MX" sz="1100" dirty="0">
                <a:latin typeface="Arial" panose="020B0604020202020204" pitchFamily="34" charset="0"/>
                <a:cs typeface="Arial" panose="020B0604020202020204" pitchFamily="34" charset="0"/>
              </a:rPr>
              <a:t>. 	Disponible en: 	</a:t>
            </a:r>
            <a:r>
              <a:rPr lang="es-MX" sz="11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https://elibro.net/es/lc/bibliotecautpl/titulos/85391</a:t>
            </a:r>
            <a:endParaRPr lang="en-US" sz="11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27" name="Rectángulo 26">
            <a:extLst>
              <a:ext uri="{FF2B5EF4-FFF2-40B4-BE49-F238E27FC236}">
                <a16:creationId xmlns:a16="http://schemas.microsoft.com/office/drawing/2014/main" id="{1AFA4921-FAEC-CBBC-3FC3-331D4BD3F43C}"/>
              </a:ext>
            </a:extLst>
          </p:cNvPr>
          <p:cNvSpPr/>
          <p:nvPr/>
        </p:nvSpPr>
        <p:spPr>
          <a:xfrm>
            <a:off x="838200" y="1078546"/>
            <a:ext cx="10210800" cy="577850"/>
          </a:xfrm>
          <a:prstGeom prst="rect">
            <a:avLst/>
          </a:prstGeom>
        </p:spPr>
        <p:txBody>
          <a:bodyPr wrap="square">
            <a:spAutoFit/>
          </a:bodyPr>
          <a:lstStyle/>
          <a:p>
            <a:pPr algn="ctr">
              <a:lnSpc>
                <a:spcPct val="150000"/>
              </a:lnSpc>
            </a:pPr>
            <a:r>
              <a:rPr lang="es-MX" sz="2400" b="1" spc="-15" dirty="0">
                <a:solidFill>
                  <a:srgbClr val="181818"/>
                </a:solidFill>
                <a:latin typeface="Arial" panose="020B0604020202020204" pitchFamily="34" charset="0"/>
                <a:cs typeface="Arial" panose="020B0604020202020204" pitchFamily="34" charset="0"/>
              </a:rPr>
              <a:t>Tablas</a:t>
            </a:r>
            <a:endParaRPr lang="es-MX" sz="2400" dirty="0">
              <a:latin typeface="Arial" panose="020B0604020202020204" pitchFamily="34" charset="0"/>
              <a:cs typeface="Arial" panose="020B0604020202020204" pitchFamily="34" charset="0"/>
            </a:endParaRPr>
          </a:p>
        </p:txBody>
      </p:sp>
      <p:pic>
        <p:nvPicPr>
          <p:cNvPr id="28" name="Imagen 27"/>
          <p:cNvPicPr>
            <a:picLocks noChangeAspect="1"/>
          </p:cNvPicPr>
          <p:nvPr/>
        </p:nvPicPr>
        <p:blipFill>
          <a:blip r:embed="rId4"/>
          <a:stretch>
            <a:fillRect/>
          </a:stretch>
        </p:blipFill>
        <p:spPr>
          <a:xfrm>
            <a:off x="6047993" y="2273181"/>
            <a:ext cx="45719" cy="3011488"/>
          </a:xfrm>
          <a:prstGeom prst="rect">
            <a:avLst/>
          </a:prstGeom>
        </p:spPr>
      </p:pic>
      <p:graphicFrame>
        <p:nvGraphicFramePr>
          <p:cNvPr id="6" name="Tabla 5">
            <a:extLst>
              <a:ext uri="{FF2B5EF4-FFF2-40B4-BE49-F238E27FC236}">
                <a16:creationId xmlns:a16="http://schemas.microsoft.com/office/drawing/2014/main" id="{C7424915-D377-4BD5-BAA9-53E9616D624B}"/>
              </a:ext>
            </a:extLst>
          </p:cNvPr>
          <p:cNvGraphicFramePr>
            <a:graphicFrameLocks noGrp="1"/>
          </p:cNvGraphicFramePr>
          <p:nvPr>
            <p:extLst>
              <p:ext uri="{D42A27DB-BD31-4B8C-83A1-F6EECF244321}">
                <p14:modId xmlns:p14="http://schemas.microsoft.com/office/powerpoint/2010/main" val="2148184274"/>
              </p:ext>
            </p:extLst>
          </p:nvPr>
        </p:nvGraphicFramePr>
        <p:xfrm>
          <a:off x="6172200" y="1828800"/>
          <a:ext cx="5068731" cy="3088453"/>
        </p:xfrm>
        <a:graphic>
          <a:graphicData uri="http://schemas.openxmlformats.org/drawingml/2006/table">
            <a:tbl>
              <a:tblPr firstRow="1" firstCol="1" bandRow="1"/>
              <a:tblGrid>
                <a:gridCol w="1883569">
                  <a:extLst>
                    <a:ext uri="{9D8B030D-6E8A-4147-A177-3AD203B41FA5}">
                      <a16:colId xmlns:a16="http://schemas.microsoft.com/office/drawing/2014/main" val="152049951"/>
                    </a:ext>
                  </a:extLst>
                </a:gridCol>
                <a:gridCol w="1522370">
                  <a:extLst>
                    <a:ext uri="{9D8B030D-6E8A-4147-A177-3AD203B41FA5}">
                      <a16:colId xmlns:a16="http://schemas.microsoft.com/office/drawing/2014/main" val="2726308214"/>
                    </a:ext>
                  </a:extLst>
                </a:gridCol>
                <a:gridCol w="1662792">
                  <a:extLst>
                    <a:ext uri="{9D8B030D-6E8A-4147-A177-3AD203B41FA5}">
                      <a16:colId xmlns:a16="http://schemas.microsoft.com/office/drawing/2014/main" val="1919029362"/>
                    </a:ext>
                  </a:extLst>
                </a:gridCol>
              </a:tblGrid>
              <a:tr h="0">
                <a:tc gridSpan="3">
                  <a:txBody>
                    <a:bodyPr/>
                    <a:lstStyle/>
                    <a:p>
                      <a:pPr algn="just">
                        <a:lnSpc>
                          <a:spcPct val="150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Tabla 1.</a:t>
                      </a:r>
                      <a:r>
                        <a:rPr lang="es-ES" sz="1200" dirty="0">
                          <a:effectLst/>
                          <a:latin typeface="Arial" panose="020B0604020202020204" pitchFamily="34" charset="0"/>
                          <a:ea typeface="Calibri" panose="020F0502020204030204" pitchFamily="34" charset="0"/>
                          <a:cs typeface="Arial" panose="020B0604020202020204" pitchFamily="34" charset="0"/>
                        </a:rPr>
                        <a:t> Agrupación de los genes encontrados en el </a:t>
                      </a:r>
                      <a:r>
                        <a:rPr lang="es-ES" sz="1200" dirty="0" err="1">
                          <a:effectLst/>
                          <a:latin typeface="Arial" panose="020B0604020202020204" pitchFamily="34" charset="0"/>
                          <a:ea typeface="Calibri" panose="020F0502020204030204" pitchFamily="34" charset="0"/>
                          <a:cs typeface="Arial" panose="020B0604020202020204" pitchFamily="34" charset="0"/>
                        </a:rPr>
                        <a:t>microarray</a:t>
                      </a:r>
                      <a:r>
                        <a:rPr lang="es-ES" sz="1200" dirty="0">
                          <a:effectLst/>
                          <a:latin typeface="Arial" panose="020B0604020202020204" pitchFamily="34" charset="0"/>
                          <a:ea typeface="Calibri" panose="020F0502020204030204" pitchFamily="34" charset="0"/>
                          <a:cs typeface="Arial" panose="020B0604020202020204" pitchFamily="34" charset="0"/>
                        </a:rPr>
                        <a:t> según su ontología</a:t>
                      </a:r>
                      <a:r>
                        <a:rPr lang="es-MX" sz="1200" dirty="0">
                          <a:effectLst/>
                          <a:latin typeface="Arial" panose="020B0604020202020204" pitchFamily="34" charset="0"/>
                          <a:ea typeface="Calibri" panose="020F0502020204030204" pitchFamily="34" charset="0"/>
                          <a:cs typeface="Arial" panose="020B0604020202020204" pitchFamily="34" charset="0"/>
                        </a:rPr>
                        <a:t> </a:t>
                      </a:r>
                      <a:endParaRPr lang="es-EC"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933397961"/>
                  </a:ext>
                </a:extLst>
              </a:tr>
              <a:tr h="0">
                <a:tc>
                  <a:txBody>
                    <a:bodyPr/>
                    <a:lstStyle/>
                    <a:p>
                      <a:pPr algn="ctr">
                        <a:lnSpc>
                          <a:spcPct val="150000"/>
                        </a:lnSpc>
                        <a:spcAft>
                          <a:spcPts val="0"/>
                        </a:spcAft>
                      </a:pPr>
                      <a:r>
                        <a:rPr lang="pt-BR" sz="1000" b="1" dirty="0">
                          <a:effectLst/>
                          <a:latin typeface="Arial" panose="020B0604020202020204" pitchFamily="34" charset="0"/>
                          <a:ea typeface="Calibri" panose="020F0502020204030204" pitchFamily="34" charset="0"/>
                          <a:cs typeface="Arial" panose="020B0604020202020204" pitchFamily="34" charset="0"/>
                        </a:rPr>
                        <a:t>Número de genes </a:t>
                      </a:r>
                      <a:r>
                        <a:rPr lang="pt-BR" sz="1000" b="1" dirty="0" err="1">
                          <a:effectLst/>
                          <a:latin typeface="Arial" panose="020B0604020202020204" pitchFamily="34" charset="0"/>
                          <a:ea typeface="Calibri" panose="020F0502020204030204" pitchFamily="34" charset="0"/>
                          <a:cs typeface="Arial" panose="020B0604020202020204" pitchFamily="34" charset="0"/>
                        </a:rPr>
                        <a:t>con</a:t>
                      </a:r>
                      <a:r>
                        <a:rPr lang="pt-BR" sz="1000" b="1" dirty="0">
                          <a:effectLst/>
                          <a:latin typeface="Arial" panose="020B0604020202020204" pitchFamily="34" charset="0"/>
                          <a:ea typeface="Calibri" panose="020F0502020204030204" pitchFamily="34" charset="0"/>
                          <a:cs typeface="Arial" panose="020B0604020202020204" pitchFamily="34" charset="0"/>
                        </a:rPr>
                        <a:t> </a:t>
                      </a:r>
                      <a:r>
                        <a:rPr lang="pt-BR" sz="1000" b="1" dirty="0" err="1">
                          <a:effectLst/>
                          <a:latin typeface="Arial" panose="020B0604020202020204" pitchFamily="34" charset="0"/>
                          <a:ea typeface="Calibri" panose="020F0502020204030204" pitchFamily="34" charset="0"/>
                          <a:cs typeface="Arial" panose="020B0604020202020204" pitchFamily="34" charset="0"/>
                        </a:rPr>
                        <a:t>anotación</a:t>
                      </a:r>
                      <a:r>
                        <a:rPr lang="pt-BR" sz="1000" b="1" dirty="0">
                          <a:effectLst/>
                          <a:latin typeface="Arial" panose="020B0604020202020204" pitchFamily="34" charset="0"/>
                          <a:ea typeface="Calibri" panose="020F0502020204030204" pitchFamily="34" charset="0"/>
                          <a:cs typeface="Arial" panose="020B0604020202020204" pitchFamily="34" charset="0"/>
                        </a:rPr>
                        <a:t>  funcional</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000" b="1" dirty="0" err="1">
                          <a:effectLst/>
                          <a:latin typeface="Arial" panose="020B0604020202020204" pitchFamily="34" charset="0"/>
                          <a:ea typeface="Calibri" panose="020F0502020204030204" pitchFamily="34" charset="0"/>
                          <a:cs typeface="Arial" panose="020B0604020202020204" pitchFamily="34" charset="0"/>
                        </a:rPr>
                        <a:t>Categoría</a:t>
                      </a:r>
                      <a:r>
                        <a:rPr lang="pt-BR" sz="1000" b="1" dirty="0">
                          <a:effectLst/>
                          <a:latin typeface="Arial" panose="020B0604020202020204" pitchFamily="34" charset="0"/>
                          <a:ea typeface="Calibri" panose="020F0502020204030204" pitchFamily="34" charset="0"/>
                          <a:cs typeface="Arial" panose="020B0604020202020204" pitchFamily="34" charset="0"/>
                        </a:rPr>
                        <a:t> funcional (Top 45)</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000" b="1">
                          <a:effectLst/>
                          <a:latin typeface="Arial" panose="020B0604020202020204" pitchFamily="34" charset="0"/>
                          <a:ea typeface="Calibri" panose="020F0502020204030204" pitchFamily="34" charset="0"/>
                          <a:cs typeface="Arial" panose="020B0604020202020204" pitchFamily="34" charset="0"/>
                        </a:rPr>
                        <a:t>Log10 (p)</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316858"/>
                  </a:ext>
                </a:extLst>
              </a:tr>
              <a:tr h="0">
                <a:tc>
                  <a:txBody>
                    <a:bodyPr/>
                    <a:lstStyle/>
                    <a:p>
                      <a:pPr algn="ctr">
                        <a:lnSpc>
                          <a:spcPct val="150000"/>
                        </a:lnSpc>
                        <a:spcAft>
                          <a:spcPts val="0"/>
                        </a:spcAft>
                      </a:pPr>
                      <a:r>
                        <a:rPr lang="pt-BR" sz="1000" dirty="0">
                          <a:effectLst/>
                          <a:latin typeface="Arial" panose="020B0604020202020204" pitchFamily="34" charset="0"/>
                          <a:ea typeface="Calibri" panose="020F0502020204030204" pitchFamily="34" charset="0"/>
                          <a:cs typeface="Arial" panose="020B0604020202020204" pitchFamily="34" charset="0"/>
                        </a:rPr>
                        <a:t>74</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50000"/>
                        </a:lnSpc>
                        <a:spcAft>
                          <a:spcPts val="0"/>
                        </a:spcAft>
                      </a:pPr>
                      <a:r>
                        <a:rPr lang="pt-BR" sz="1000" dirty="0" err="1">
                          <a:effectLst/>
                          <a:latin typeface="Arial" panose="020B0604020202020204" pitchFamily="34" charset="0"/>
                          <a:ea typeface="Calibri" panose="020F0502020204030204" pitchFamily="34" charset="0"/>
                          <a:cs typeface="Arial" panose="020B0604020202020204" pitchFamily="34" charset="0"/>
                        </a:rPr>
                        <a:t>Remodelación</a:t>
                      </a:r>
                      <a:r>
                        <a:rPr lang="pt-BR" sz="1000" dirty="0">
                          <a:effectLst/>
                          <a:latin typeface="Arial" panose="020B0604020202020204" pitchFamily="34" charset="0"/>
                          <a:ea typeface="Calibri" panose="020F0502020204030204" pitchFamily="34" charset="0"/>
                          <a:cs typeface="Arial" panose="020B0604020202020204" pitchFamily="34" charset="0"/>
                        </a:rPr>
                        <a:t> de cromatina</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-15,6108</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7447751"/>
                  </a:ext>
                </a:extLst>
              </a:tr>
              <a:tr h="114300">
                <a:tc>
                  <a:txBody>
                    <a:bodyPr/>
                    <a:lstStyle/>
                    <a:p>
                      <a:pPr algn="ctr">
                        <a:lnSpc>
                          <a:spcPct val="150000"/>
                        </a:lnSpc>
                        <a:spcAft>
                          <a:spcPts val="0"/>
                        </a:spcAft>
                      </a:pPr>
                      <a:r>
                        <a:rPr lang="pt-BR" sz="1000" dirty="0">
                          <a:effectLst/>
                          <a:latin typeface="Arial" panose="020B0604020202020204" pitchFamily="34" charset="0"/>
                          <a:ea typeface="Calibri" panose="020F0502020204030204" pitchFamily="34" charset="0"/>
                          <a:cs typeface="Arial" panose="020B0604020202020204" pitchFamily="34" charset="0"/>
                        </a:rPr>
                        <a:t>211</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l">
                        <a:lnSpc>
                          <a:spcPct val="150000"/>
                        </a:lnSpc>
                        <a:spcAft>
                          <a:spcPts val="0"/>
                        </a:spcAft>
                      </a:pPr>
                      <a:r>
                        <a:rPr lang="pt-BR" sz="1000" dirty="0" err="1">
                          <a:effectLst/>
                          <a:latin typeface="Arial" panose="020B0604020202020204" pitchFamily="34" charset="0"/>
                          <a:ea typeface="Calibri" panose="020F0502020204030204" pitchFamily="34" charset="0"/>
                          <a:cs typeface="Arial" panose="020B0604020202020204" pitchFamily="34" charset="0"/>
                        </a:rPr>
                        <a:t>Respuesta</a:t>
                      </a:r>
                      <a:r>
                        <a:rPr lang="pt-BR" sz="1000" dirty="0">
                          <a:effectLst/>
                          <a:latin typeface="Arial" panose="020B0604020202020204" pitchFamily="34" charset="0"/>
                          <a:ea typeface="Calibri" panose="020F0502020204030204" pitchFamily="34" charset="0"/>
                          <a:cs typeface="Arial" panose="020B0604020202020204" pitchFamily="34" charset="0"/>
                        </a:rPr>
                        <a:t> al </a:t>
                      </a:r>
                      <a:r>
                        <a:rPr lang="pt-BR" sz="1000" dirty="0" err="1">
                          <a:effectLst/>
                          <a:latin typeface="Arial" panose="020B0604020202020204" pitchFamily="34" charset="0"/>
                          <a:ea typeface="Calibri" panose="020F0502020204030204" pitchFamily="34" charset="0"/>
                          <a:cs typeface="Arial" panose="020B0604020202020204" pitchFamily="34" charset="0"/>
                        </a:rPr>
                        <a:t>daño</a:t>
                      </a:r>
                      <a:r>
                        <a:rPr lang="pt-BR" sz="1000" dirty="0">
                          <a:effectLst/>
                          <a:latin typeface="Arial" panose="020B0604020202020204" pitchFamily="34" charset="0"/>
                          <a:ea typeface="Calibri" panose="020F0502020204030204" pitchFamily="34" charset="0"/>
                          <a:cs typeface="Arial" panose="020B0604020202020204" pitchFamily="34" charset="0"/>
                        </a:rPr>
                        <a:t> </a:t>
                      </a:r>
                      <a:r>
                        <a:rPr lang="pt-BR" sz="1000" dirty="0" err="1">
                          <a:effectLst/>
                          <a:latin typeface="Arial" panose="020B0604020202020204" pitchFamily="34" charset="0"/>
                          <a:ea typeface="Calibri" panose="020F0502020204030204" pitchFamily="34" charset="0"/>
                          <a:cs typeface="Arial" panose="020B0604020202020204" pitchFamily="34" charset="0"/>
                        </a:rPr>
                        <a:t>en</a:t>
                      </a:r>
                      <a:r>
                        <a:rPr lang="pt-BR" sz="1000" dirty="0">
                          <a:effectLst/>
                          <a:latin typeface="Arial" panose="020B0604020202020204" pitchFamily="34" charset="0"/>
                          <a:ea typeface="Calibri" panose="020F0502020204030204" pitchFamily="34" charset="0"/>
                          <a:cs typeface="Arial" panose="020B0604020202020204" pitchFamily="34" charset="0"/>
                        </a:rPr>
                        <a:t> </a:t>
                      </a:r>
                      <a:r>
                        <a:rPr lang="pt-BR" sz="1000" dirty="0" err="1">
                          <a:effectLst/>
                          <a:latin typeface="Arial" panose="020B0604020202020204" pitchFamily="34" charset="0"/>
                          <a:ea typeface="Calibri" panose="020F0502020204030204" pitchFamily="34" charset="0"/>
                          <a:cs typeface="Arial" panose="020B0604020202020204" pitchFamily="34" charset="0"/>
                        </a:rPr>
                        <a:t>el</a:t>
                      </a:r>
                      <a:r>
                        <a:rPr lang="pt-BR" sz="1000" dirty="0">
                          <a:effectLst/>
                          <a:latin typeface="Arial" panose="020B0604020202020204" pitchFamily="34" charset="0"/>
                          <a:ea typeface="Calibri" panose="020F0502020204030204" pitchFamily="34" charset="0"/>
                          <a:cs typeface="Arial" panose="020B0604020202020204" pitchFamily="34" charset="0"/>
                        </a:rPr>
                        <a:t> ADN</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pt-BR" sz="1000" dirty="0">
                          <a:effectLst/>
                          <a:latin typeface="Arial" panose="020B0604020202020204" pitchFamily="34" charset="0"/>
                          <a:ea typeface="Calibri" panose="020F0502020204030204" pitchFamily="34" charset="0"/>
                          <a:cs typeface="Arial" panose="020B0604020202020204" pitchFamily="34" charset="0"/>
                        </a:rPr>
                        <a:t>-10,0392</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12183"/>
                  </a:ext>
                </a:extLst>
              </a:tr>
              <a:tr h="0">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311</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l">
                        <a:lnSpc>
                          <a:spcPct val="150000"/>
                        </a:lnSpc>
                        <a:spcAft>
                          <a:spcPts val="0"/>
                        </a:spcAft>
                      </a:pPr>
                      <a:r>
                        <a:rPr lang="pt-BR" sz="1000" dirty="0" err="1">
                          <a:effectLst/>
                          <a:latin typeface="Arial" panose="020B0604020202020204" pitchFamily="34" charset="0"/>
                          <a:ea typeface="Calibri" panose="020F0502020204030204" pitchFamily="34" charset="0"/>
                          <a:cs typeface="Arial" panose="020B0604020202020204" pitchFamily="34" charset="0"/>
                        </a:rPr>
                        <a:t>Procesamiento</a:t>
                      </a:r>
                      <a:r>
                        <a:rPr lang="pt-BR" sz="1000" dirty="0">
                          <a:effectLst/>
                          <a:latin typeface="Arial" panose="020B0604020202020204" pitchFamily="34" charset="0"/>
                          <a:ea typeface="Calibri" panose="020F0502020204030204" pitchFamily="34" charset="0"/>
                          <a:cs typeface="Arial" panose="020B0604020202020204" pitchFamily="34" charset="0"/>
                        </a:rPr>
                        <a:t> de ARN</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-10,0175</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82989926"/>
                  </a:ext>
                </a:extLst>
              </a:tr>
              <a:tr h="0">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617</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l">
                        <a:lnSpc>
                          <a:spcPct val="150000"/>
                        </a:lnSpc>
                        <a:spcAft>
                          <a:spcPts val="0"/>
                        </a:spcAft>
                      </a:pPr>
                      <a:r>
                        <a:rPr lang="pt-BR" sz="1000" dirty="0">
                          <a:effectLst/>
                          <a:latin typeface="Arial" panose="020B0604020202020204" pitchFamily="34" charset="0"/>
                          <a:ea typeface="Calibri" panose="020F0502020204030204" pitchFamily="34" charset="0"/>
                          <a:cs typeface="Arial" panose="020B0604020202020204" pitchFamily="34" charset="0"/>
                        </a:rPr>
                        <a:t>Ciclo celular</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-6,85036</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618296299"/>
                  </a:ext>
                </a:extLst>
              </a:tr>
              <a:tr h="46671">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424</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pt-BR" sz="1000" dirty="0" err="1">
                          <a:effectLst/>
                          <a:latin typeface="Arial" panose="020B0604020202020204" pitchFamily="34" charset="0"/>
                          <a:ea typeface="Calibri" panose="020F0502020204030204" pitchFamily="34" charset="0"/>
                          <a:cs typeface="Arial" panose="020B0604020202020204" pitchFamily="34" charset="0"/>
                        </a:rPr>
                        <a:t>Regulación</a:t>
                      </a:r>
                      <a:r>
                        <a:rPr lang="pt-BR" sz="1000" dirty="0">
                          <a:effectLst/>
                          <a:latin typeface="Arial" panose="020B0604020202020204" pitchFamily="34" charset="0"/>
                          <a:ea typeface="Calibri" panose="020F0502020204030204" pitchFamily="34" charset="0"/>
                          <a:cs typeface="Arial" panose="020B0604020202020204" pitchFamily="34" charset="0"/>
                        </a:rPr>
                        <a:t> </a:t>
                      </a:r>
                      <a:r>
                        <a:rPr lang="pt-BR" sz="1000" dirty="0" err="1">
                          <a:effectLst/>
                          <a:latin typeface="Arial" panose="020B0604020202020204" pitchFamily="34" charset="0"/>
                          <a:ea typeface="Calibri" panose="020F0502020204030204" pitchFamily="34" charset="0"/>
                          <a:cs typeface="Arial" panose="020B0604020202020204" pitchFamily="34" charset="0"/>
                        </a:rPr>
                        <a:t>del</a:t>
                      </a:r>
                      <a:r>
                        <a:rPr lang="pt-BR" sz="1000" dirty="0">
                          <a:effectLst/>
                          <a:latin typeface="Arial" panose="020B0604020202020204" pitchFamily="34" charset="0"/>
                          <a:ea typeface="Calibri" panose="020F0502020204030204" pitchFamily="34" charset="0"/>
                          <a:cs typeface="Arial" panose="020B0604020202020204" pitchFamily="34" charset="0"/>
                        </a:rPr>
                        <a:t> ciclo celular   </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1000">
                          <a:effectLst/>
                          <a:latin typeface="Arial" panose="020B0604020202020204" pitchFamily="34" charset="0"/>
                          <a:ea typeface="Calibri" panose="020F0502020204030204" pitchFamily="34" charset="0"/>
                          <a:cs typeface="Arial" panose="020B0604020202020204" pitchFamily="34" charset="0"/>
                        </a:rPr>
                        <a:t>-5,03128</a:t>
                      </a:r>
                      <a:endParaRPr lang="es-EC"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789602"/>
                  </a:ext>
                </a:extLst>
              </a:tr>
              <a:tr h="0">
                <a:tc>
                  <a:txBody>
                    <a:bodyPr/>
                    <a:lstStyle/>
                    <a:p>
                      <a:pPr algn="just" defTabSz="1344613">
                        <a:spcAft>
                          <a:spcPts val="0"/>
                        </a:spcAft>
                        <a:tabLst>
                          <a:tab pos="804863" algn="l"/>
                        </a:tabLst>
                      </a:pPr>
                      <a:r>
                        <a:rPr lang="es-ES" sz="1000" dirty="0">
                          <a:effectLst/>
                          <a:latin typeface="Arial" panose="020B0604020202020204" pitchFamily="34" charset="0"/>
                          <a:ea typeface="Calibri" panose="020F0502020204030204" pitchFamily="34" charset="0"/>
                          <a:cs typeface="Arial" panose="020B0604020202020204" pitchFamily="34" charset="0"/>
                        </a:rPr>
                        <a:t>Nota. Tomado de </a:t>
                      </a:r>
                      <a:r>
                        <a:rPr lang="es-ES" sz="1000" dirty="0" err="1">
                          <a:effectLst/>
                          <a:latin typeface="Arial" panose="020B0604020202020204" pitchFamily="34" charset="0"/>
                          <a:ea typeface="Calibri" panose="020F0502020204030204" pitchFamily="34" charset="0"/>
                          <a:cs typeface="Arial" panose="020B0604020202020204" pitchFamily="34" charset="0"/>
                        </a:rPr>
                        <a:t>De</a:t>
                      </a:r>
                      <a:r>
                        <a:rPr lang="es-ES" sz="1000" dirty="0">
                          <a:effectLst/>
                          <a:latin typeface="Arial" panose="020B0604020202020204" pitchFamily="34" charset="0"/>
                          <a:ea typeface="Calibri" panose="020F0502020204030204" pitchFamily="34" charset="0"/>
                          <a:cs typeface="Arial" panose="020B0604020202020204" pitchFamily="34" charset="0"/>
                        </a:rPr>
                        <a:t> Luca (5)</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r>
                        <a:rPr lang="pt-BR" sz="1000" dirty="0">
                          <a:effectLst/>
                          <a:latin typeface="Arial" panose="020B0604020202020204" pitchFamily="34" charset="0"/>
                          <a:ea typeface="Calibri" panose="020F0502020204030204" pitchFamily="34" charset="0"/>
                          <a:cs typeface="Times New Roman" panose="02020603050405020304" pitchFamily="18" charset="0"/>
                        </a:rPr>
                        <a:t>*………….</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pt-BR" sz="1000" dirty="0">
                          <a:effectLst/>
                          <a:latin typeface="Arial" panose="020B0604020202020204" pitchFamily="34" charset="0"/>
                          <a:ea typeface="Calibri" panose="020F0502020204030204" pitchFamily="34" charset="0"/>
                          <a:cs typeface="Arial" panose="020B0604020202020204" pitchFamily="34" charset="0"/>
                        </a:rPr>
                        <a:t> </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pt-BR" sz="1000" dirty="0">
                          <a:effectLst/>
                          <a:latin typeface="Arial" panose="020B0604020202020204" pitchFamily="34" charset="0"/>
                          <a:ea typeface="Calibri" panose="020F0502020204030204" pitchFamily="34" charset="0"/>
                          <a:cs typeface="Arial" panose="020B0604020202020204" pitchFamily="34" charset="0"/>
                        </a:rPr>
                        <a:t> </a:t>
                      </a:r>
                      <a:endParaRPr lang="es-EC"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8223430"/>
                  </a:ext>
                </a:extLst>
              </a:tr>
            </a:tbl>
          </a:graphicData>
        </a:graphic>
      </p:graphicFrame>
    </p:spTree>
    <p:extLst>
      <p:ext uri="{BB962C8B-B14F-4D97-AF65-F5344CB8AC3E}">
        <p14:creationId xmlns:p14="http://schemas.microsoft.com/office/powerpoint/2010/main" val="123552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838200" y="1078546"/>
            <a:ext cx="10210800" cy="577850"/>
          </a:xfrm>
          <a:prstGeom prst="rect">
            <a:avLst/>
          </a:prstGeom>
        </p:spPr>
        <p:txBody>
          <a:bodyPr wrap="square">
            <a:spAutoFit/>
          </a:bodyPr>
          <a:lstStyle/>
          <a:p>
            <a:pPr algn="ctr">
              <a:lnSpc>
                <a:spcPct val="150000"/>
              </a:lnSpc>
            </a:pPr>
            <a:r>
              <a:rPr lang="es-MX" sz="2400" b="1" spc="-15" dirty="0">
                <a:solidFill>
                  <a:srgbClr val="181818"/>
                </a:solidFill>
                <a:latin typeface="Arial" panose="020B0604020202020204" pitchFamily="34" charset="0"/>
                <a:cs typeface="Arial" panose="020B0604020202020204" pitchFamily="34" charset="0"/>
              </a:rPr>
              <a:t>Figuras</a:t>
            </a:r>
            <a:endParaRPr lang="es-MX" sz="2400" dirty="0">
              <a:latin typeface="Arial" panose="020B0604020202020204" pitchFamily="34" charset="0"/>
              <a:cs typeface="Arial" panose="020B0604020202020204" pitchFamily="34" charset="0"/>
            </a:endParaRPr>
          </a:p>
        </p:txBody>
      </p:sp>
      <p:sp>
        <p:nvSpPr>
          <p:cNvPr id="2" name="object 10">
            <a:extLst>
              <a:ext uri="{FF2B5EF4-FFF2-40B4-BE49-F238E27FC236}">
                <a16:creationId xmlns:a16="http://schemas.microsoft.com/office/drawing/2014/main" id="{14296497-3F28-C397-2DE2-95BACE65FA65}"/>
              </a:ext>
            </a:extLst>
          </p:cNvPr>
          <p:cNvSpPr txBox="1"/>
          <p:nvPr/>
        </p:nvSpPr>
        <p:spPr>
          <a:xfrm>
            <a:off x="822960" y="1874520"/>
            <a:ext cx="5013959" cy="4445448"/>
          </a:xfrm>
          <a:prstGeom prst="rect">
            <a:avLst/>
          </a:prstGeom>
        </p:spPr>
        <p:txBody>
          <a:bodyPr vert="horz" wrap="square" lIns="0" tIns="13335" rIns="0" bIns="0" rtlCol="0">
            <a:spAutoFit/>
          </a:bodyPr>
          <a:lstStyle/>
          <a:p>
            <a:pPr marL="180000" indent="-172720" algn="just">
              <a:lnSpc>
                <a:spcPct val="100000"/>
              </a:lnSpc>
              <a:spcBef>
                <a:spcPts val="200"/>
              </a:spcBef>
              <a:buFont typeface="Microsoft Sans Serif"/>
              <a:buChar char="•"/>
              <a:tabLst>
                <a:tab pos="185420" algn="l"/>
              </a:tabLst>
            </a:pPr>
            <a:r>
              <a:rPr lang="es-ES" sz="1100" spc="35" dirty="0">
                <a:latin typeface="Arial" panose="020B0604020202020204" pitchFamily="34" charset="0"/>
                <a:cs typeface="Arial" panose="020B0604020202020204" pitchFamily="34" charset="0"/>
              </a:rPr>
              <a:t>Incluye: </a:t>
            </a:r>
            <a:r>
              <a:rPr sz="1100" spc="-114" dirty="0">
                <a:latin typeface="Arial" panose="020B0604020202020204" pitchFamily="34" charset="0"/>
                <a:cs typeface="Arial" panose="020B0604020202020204" pitchFamily="34" charset="0"/>
              </a:rPr>
              <a:t> </a:t>
            </a:r>
            <a:r>
              <a:rPr sz="1100" spc="20" dirty="0">
                <a:latin typeface="Arial" panose="020B0604020202020204" pitchFamily="34" charset="0"/>
                <a:cs typeface="Arial" panose="020B0604020202020204" pitchFamily="34" charset="0"/>
              </a:rPr>
              <a:t>gráficos,</a:t>
            </a:r>
            <a:r>
              <a:rPr sz="1100" spc="-70" dirty="0">
                <a:latin typeface="Arial" panose="020B0604020202020204" pitchFamily="34" charset="0"/>
                <a:cs typeface="Arial" panose="020B0604020202020204" pitchFamily="34" charset="0"/>
              </a:rPr>
              <a:t> </a:t>
            </a:r>
            <a:r>
              <a:rPr sz="1100" spc="15" dirty="0">
                <a:latin typeface="Arial" panose="020B0604020202020204" pitchFamily="34" charset="0"/>
                <a:cs typeface="Arial" panose="020B0604020202020204" pitchFamily="34" charset="0"/>
              </a:rPr>
              <a:t>fotografías,</a:t>
            </a:r>
            <a:r>
              <a:rPr sz="1100" spc="-70" dirty="0">
                <a:latin typeface="Arial" panose="020B0604020202020204" pitchFamily="34" charset="0"/>
                <a:cs typeface="Arial" panose="020B0604020202020204" pitchFamily="34" charset="0"/>
              </a:rPr>
              <a:t> </a:t>
            </a:r>
            <a:r>
              <a:rPr sz="1100" spc="45" dirty="0">
                <a:latin typeface="Arial" panose="020B0604020202020204" pitchFamily="34" charset="0"/>
                <a:cs typeface="Arial" panose="020B0604020202020204" pitchFamily="34" charset="0"/>
              </a:rPr>
              <a:t>diagramas,</a:t>
            </a:r>
            <a:r>
              <a:rPr sz="1100" spc="-45" dirty="0">
                <a:latin typeface="Arial" panose="020B0604020202020204" pitchFamily="34" charset="0"/>
                <a:cs typeface="Arial" panose="020B0604020202020204" pitchFamily="34" charset="0"/>
              </a:rPr>
              <a:t> </a:t>
            </a:r>
            <a:r>
              <a:rPr sz="1100" spc="70" dirty="0">
                <a:latin typeface="Arial" panose="020B0604020202020204" pitchFamily="34" charset="0"/>
                <a:cs typeface="Arial" panose="020B0604020202020204" pitchFamily="34" charset="0"/>
              </a:rPr>
              <a:t>mapas</a:t>
            </a:r>
            <a:r>
              <a:rPr sz="1100" spc="-75" dirty="0">
                <a:latin typeface="Arial" panose="020B0604020202020204" pitchFamily="34" charset="0"/>
                <a:cs typeface="Arial" panose="020B0604020202020204" pitchFamily="34" charset="0"/>
              </a:rPr>
              <a:t> </a:t>
            </a:r>
            <a:r>
              <a:rPr sz="1100" spc="60" dirty="0">
                <a:latin typeface="Arial" panose="020B0604020202020204" pitchFamily="34" charset="0"/>
                <a:cs typeface="Arial" panose="020B0604020202020204" pitchFamily="34" charset="0"/>
              </a:rPr>
              <a:t>y</a:t>
            </a:r>
            <a:r>
              <a:rPr sz="1100" spc="-80" dirty="0">
                <a:latin typeface="Arial" panose="020B0604020202020204" pitchFamily="34" charset="0"/>
                <a:cs typeface="Arial" panose="020B0604020202020204" pitchFamily="34" charset="0"/>
              </a:rPr>
              <a:t> </a:t>
            </a:r>
            <a:r>
              <a:rPr sz="1100" dirty="0" err="1">
                <a:latin typeface="Arial" panose="020B0604020202020204" pitchFamily="34" charset="0"/>
                <a:cs typeface="Arial" panose="020B0604020202020204" pitchFamily="34" charset="0"/>
              </a:rPr>
              <a:t>dibujos</a:t>
            </a:r>
            <a:r>
              <a:rPr sz="1100" dirty="0">
                <a:latin typeface="Arial" panose="020B0604020202020204" pitchFamily="34" charset="0"/>
                <a:cs typeface="Arial" panose="020B0604020202020204" pitchFamily="34" charset="0"/>
              </a:rPr>
              <a:t>.</a:t>
            </a:r>
            <a:endParaRPr lang="es-ES" sz="1100" dirty="0">
              <a:latin typeface="Arial" panose="020B0604020202020204" pitchFamily="34" charset="0"/>
              <a:cs typeface="Arial" panose="020B0604020202020204" pitchFamily="34" charset="0"/>
            </a:endParaRPr>
          </a:p>
          <a:p>
            <a:pPr marL="180000" algn="just">
              <a:lnSpc>
                <a:spcPct val="100000"/>
              </a:lnSpc>
              <a:spcBef>
                <a:spcPts val="200"/>
              </a:spcBef>
              <a:tabLst>
                <a:tab pos="185420" algn="l"/>
              </a:tabLst>
            </a:pPr>
            <a:endParaRPr lang="es-ES" sz="1100" dirty="0">
              <a:latin typeface="Arial" panose="020B0604020202020204" pitchFamily="34" charset="0"/>
              <a:cs typeface="Arial" panose="020B0604020202020204" pitchFamily="34" charset="0"/>
            </a:endParaRPr>
          </a:p>
          <a:p>
            <a:pPr marL="180000" indent="-180000" algn="just">
              <a:lnSpc>
                <a:spcPct val="100000"/>
              </a:lnSpc>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Cada figura debe ir enumerada consecutivamente siguiendo el orden de la primera aparición en texto. Acompañada de la palabra Figura en negrita (</a:t>
            </a:r>
            <a:r>
              <a:rPr lang="es-ES" sz="1100" b="1" dirty="0">
                <a:latin typeface="Arial" panose="020B0604020202020204" pitchFamily="34" charset="0"/>
                <a:cs typeface="Arial" panose="020B0604020202020204" pitchFamily="34" charset="0"/>
              </a:rPr>
              <a:t>Figura</a:t>
            </a:r>
            <a:r>
              <a:rPr lang="es-ES" sz="1100" dirty="0">
                <a:latin typeface="Arial" panose="020B0604020202020204" pitchFamily="34" charset="0"/>
                <a:cs typeface="Arial" panose="020B0604020202020204" pitchFamily="34" charset="0"/>
              </a:rPr>
              <a:t>).</a:t>
            </a:r>
          </a:p>
          <a:p>
            <a:pPr marL="180000" indent="-172720" algn="just">
              <a:lnSpc>
                <a:spcPct val="100000"/>
              </a:lnSpc>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El título debe ser breve y va después de la palabra </a:t>
            </a:r>
            <a:r>
              <a:rPr lang="es-ES" sz="1100" b="1" dirty="0">
                <a:latin typeface="Arial" panose="020B0604020202020204" pitchFamily="34" charset="0"/>
                <a:cs typeface="Arial" panose="020B0604020202020204" pitchFamily="34" charset="0"/>
              </a:rPr>
              <a:t>Figura</a:t>
            </a:r>
            <a:r>
              <a:rPr lang="es-ES" sz="1100" dirty="0">
                <a:latin typeface="Arial" panose="020B0604020202020204" pitchFamily="34" charset="0"/>
                <a:cs typeface="Arial" panose="020B0604020202020204" pitchFamily="34" charset="0"/>
              </a:rPr>
              <a:t>, va en la parte inferior, al margen izquierdo (Arial 12, </a:t>
            </a:r>
            <a:r>
              <a:rPr lang="es-ES" sz="1100" dirty="0" err="1">
                <a:latin typeface="Arial" panose="020B0604020202020204" pitchFamily="34" charset="0"/>
                <a:cs typeface="Arial" panose="020B0604020202020204" pitchFamily="34" charset="0"/>
              </a:rPr>
              <a:t>interleineado</a:t>
            </a:r>
            <a:r>
              <a:rPr lang="es-ES" sz="1100" dirty="0">
                <a:latin typeface="Arial" panose="020B0604020202020204" pitchFamily="34" charset="0"/>
                <a:cs typeface="Arial" panose="020B0604020202020204" pitchFamily="34" charset="0"/>
              </a:rPr>
              <a:t> 1,5).</a:t>
            </a:r>
          </a:p>
          <a:p>
            <a:pPr marL="180000" indent="-172720" algn="just">
              <a:lnSpc>
                <a:spcPct val="100000"/>
              </a:lnSpc>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Cuando la información de la figura es tomada o extraída de una fuente externa, se menciona debajo de la figura y se coloca en las referencias. Utilice Arial 10 e interlineado 1,5.</a:t>
            </a:r>
          </a:p>
          <a:p>
            <a:pPr marL="180000" indent="-172720" algn="just">
              <a:lnSpc>
                <a:spcPct val="100000"/>
              </a:lnSpc>
              <a:spcBef>
                <a:spcPts val="200"/>
              </a:spcBef>
              <a:buFont typeface="Microsoft Sans Serif"/>
              <a:buChar char="•"/>
              <a:tabLst>
                <a:tab pos="185420" algn="l"/>
              </a:tabLst>
            </a:pPr>
            <a:endParaRPr lang="es-ES" sz="1100"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r>
              <a:rPr lang="es-ES" sz="1100" dirty="0">
                <a:latin typeface="Arial" panose="020B0604020202020204" pitchFamily="34" charset="0"/>
                <a:cs typeface="Arial" panose="020B0604020202020204" pitchFamily="34" charset="0"/>
              </a:rPr>
              <a:t>Si la figura es de autoría propia no se coloca ningún tipo de cita y referencia.</a:t>
            </a:r>
          </a:p>
          <a:p>
            <a:pPr marL="180000" indent="-172720" algn="just">
              <a:lnSpc>
                <a:spcPct val="100000"/>
              </a:lnSpc>
              <a:spcBef>
                <a:spcPts val="200"/>
              </a:spcBef>
              <a:buFont typeface="Microsoft Sans Serif"/>
              <a:buChar char="•"/>
              <a:tabLst>
                <a:tab pos="185420" algn="l"/>
              </a:tabLst>
            </a:pPr>
            <a:endParaRPr sz="1100"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r>
              <a:rPr sz="1100" spc="10" dirty="0">
                <a:latin typeface="Arial" panose="020B0604020202020204" pitchFamily="34" charset="0"/>
                <a:cs typeface="Arial" panose="020B0604020202020204" pitchFamily="34" charset="0"/>
              </a:rPr>
              <a:t>L</a:t>
            </a:r>
            <a:r>
              <a:rPr lang="es-ES" sz="1100" spc="10" dirty="0">
                <a:latin typeface="Arial" panose="020B0604020202020204" pitchFamily="34" charset="0"/>
                <a:cs typeface="Arial" panose="020B0604020202020204" pitchFamily="34" charset="0"/>
              </a:rPr>
              <a:t>a </a:t>
            </a:r>
            <a:r>
              <a:rPr sz="1100" spc="40" dirty="0" err="1">
                <a:latin typeface="Arial" panose="020B0604020202020204" pitchFamily="34" charset="0"/>
                <a:cs typeface="Arial" panose="020B0604020202020204" pitchFamily="34" charset="0"/>
              </a:rPr>
              <a:t>numeración</a:t>
            </a:r>
            <a:r>
              <a:rPr sz="1100" spc="-110" dirty="0">
                <a:latin typeface="Arial" panose="020B0604020202020204" pitchFamily="34" charset="0"/>
                <a:cs typeface="Arial" panose="020B0604020202020204" pitchFamily="34" charset="0"/>
              </a:rPr>
              <a:t> </a:t>
            </a:r>
            <a:r>
              <a:rPr lang="es-ES" sz="1100" spc="-110" dirty="0">
                <a:latin typeface="Arial" panose="020B0604020202020204" pitchFamily="34" charset="0"/>
                <a:cs typeface="Arial" panose="020B0604020202020204" pitchFamily="34" charset="0"/>
              </a:rPr>
              <a:t>es  </a:t>
            </a:r>
            <a:r>
              <a:rPr sz="1100" spc="30" dirty="0" err="1">
                <a:latin typeface="Arial" panose="020B0604020202020204" pitchFamily="34" charset="0"/>
                <a:cs typeface="Arial" panose="020B0604020202020204" pitchFamily="34" charset="0"/>
              </a:rPr>
              <a:t>en</a:t>
            </a:r>
            <a:r>
              <a:rPr sz="1100" spc="-105" dirty="0">
                <a:latin typeface="Arial" panose="020B0604020202020204" pitchFamily="34" charset="0"/>
                <a:cs typeface="Arial" panose="020B0604020202020204" pitchFamily="34" charset="0"/>
              </a:rPr>
              <a:t> </a:t>
            </a:r>
            <a:r>
              <a:rPr sz="1100" spc="40" dirty="0">
                <a:latin typeface="Arial" panose="020B0604020202020204" pitchFamily="34" charset="0"/>
                <a:cs typeface="Arial" panose="020B0604020202020204" pitchFamily="34" charset="0"/>
              </a:rPr>
              <a:t>números</a:t>
            </a:r>
            <a:r>
              <a:rPr sz="1100" spc="-105" dirty="0">
                <a:latin typeface="Arial" panose="020B0604020202020204" pitchFamily="34" charset="0"/>
                <a:cs typeface="Arial" panose="020B0604020202020204" pitchFamily="34" charset="0"/>
              </a:rPr>
              <a:t> </a:t>
            </a:r>
            <a:r>
              <a:rPr sz="1100" spc="35" dirty="0">
                <a:latin typeface="Arial" panose="020B0604020202020204" pitchFamily="34" charset="0"/>
                <a:cs typeface="Arial" panose="020B0604020202020204" pitchFamily="34" charset="0"/>
              </a:rPr>
              <a:t>arábigos</a:t>
            </a:r>
            <a:r>
              <a:rPr sz="1100" spc="-55" dirty="0">
                <a:latin typeface="Arial" panose="020B0604020202020204" pitchFamily="34" charset="0"/>
                <a:cs typeface="Arial" panose="020B0604020202020204" pitchFamily="34" charset="0"/>
              </a:rPr>
              <a:t> </a:t>
            </a:r>
            <a:r>
              <a:rPr sz="1100" spc="60" dirty="0">
                <a:latin typeface="Arial" panose="020B0604020202020204" pitchFamily="34" charset="0"/>
                <a:cs typeface="Arial" panose="020B0604020202020204" pitchFamily="34" charset="0"/>
              </a:rPr>
              <a:t>de</a:t>
            </a:r>
            <a:r>
              <a:rPr sz="1100" spc="-55" dirty="0">
                <a:latin typeface="Arial" panose="020B0604020202020204" pitchFamily="34" charset="0"/>
                <a:cs typeface="Arial" panose="020B0604020202020204" pitchFamily="34" charset="0"/>
              </a:rPr>
              <a:t> </a:t>
            </a:r>
            <a:r>
              <a:rPr sz="1100" spc="50" dirty="0">
                <a:latin typeface="Arial" panose="020B0604020202020204" pitchFamily="34" charset="0"/>
                <a:cs typeface="Arial" panose="020B0604020202020204" pitchFamily="34" charset="0"/>
              </a:rPr>
              <a:t>acuerdo</a:t>
            </a:r>
            <a:r>
              <a:rPr sz="1100" spc="-90" dirty="0">
                <a:latin typeface="Arial" panose="020B0604020202020204" pitchFamily="34" charset="0"/>
                <a:cs typeface="Arial" panose="020B0604020202020204" pitchFamily="34" charset="0"/>
              </a:rPr>
              <a:t> </a:t>
            </a:r>
            <a:r>
              <a:rPr sz="1100" spc="40" dirty="0">
                <a:latin typeface="Arial" panose="020B0604020202020204" pitchFamily="34" charset="0"/>
                <a:cs typeface="Arial" panose="020B0604020202020204" pitchFamily="34" charset="0"/>
              </a:rPr>
              <a:t>al</a:t>
            </a:r>
            <a:r>
              <a:rPr sz="1100" spc="-60" dirty="0">
                <a:latin typeface="Arial" panose="020B0604020202020204" pitchFamily="34" charset="0"/>
                <a:cs typeface="Arial" panose="020B0604020202020204" pitchFamily="34" charset="0"/>
              </a:rPr>
              <a:t> </a:t>
            </a:r>
            <a:r>
              <a:rPr sz="1100" spc="25" dirty="0">
                <a:latin typeface="Arial" panose="020B0604020202020204" pitchFamily="34" charset="0"/>
                <a:cs typeface="Arial" panose="020B0604020202020204" pitchFamily="34" charset="0"/>
              </a:rPr>
              <a:t>orden</a:t>
            </a:r>
            <a:r>
              <a:rPr sz="1100" spc="-70" dirty="0">
                <a:latin typeface="Arial" panose="020B0604020202020204" pitchFamily="34" charset="0"/>
                <a:cs typeface="Arial" panose="020B0604020202020204" pitchFamily="34" charset="0"/>
              </a:rPr>
              <a:t> </a:t>
            </a:r>
            <a:r>
              <a:rPr sz="1100" spc="60" dirty="0">
                <a:latin typeface="Arial" panose="020B0604020202020204" pitchFamily="34" charset="0"/>
                <a:cs typeface="Arial" panose="020B0604020202020204" pitchFamily="34" charset="0"/>
              </a:rPr>
              <a:t>de</a:t>
            </a:r>
            <a:r>
              <a:rPr sz="1100" spc="-50" dirty="0">
                <a:latin typeface="Arial" panose="020B0604020202020204" pitchFamily="34" charset="0"/>
                <a:cs typeface="Arial" panose="020B0604020202020204" pitchFamily="34" charset="0"/>
              </a:rPr>
              <a:t> </a:t>
            </a:r>
            <a:r>
              <a:rPr sz="1100" spc="35" dirty="0">
                <a:latin typeface="Arial" panose="020B0604020202020204" pitchFamily="34" charset="0"/>
                <a:cs typeface="Arial" panose="020B0604020202020204" pitchFamily="34" charset="0"/>
              </a:rPr>
              <a:t>aparición</a:t>
            </a:r>
            <a:r>
              <a:rPr sz="1100" spc="-100" dirty="0">
                <a:latin typeface="Arial" panose="020B0604020202020204" pitchFamily="34" charset="0"/>
                <a:cs typeface="Arial" panose="020B0604020202020204" pitchFamily="34" charset="0"/>
              </a:rPr>
              <a:t> </a:t>
            </a:r>
            <a:r>
              <a:rPr sz="1100" spc="45" dirty="0">
                <a:latin typeface="Arial" panose="020B0604020202020204" pitchFamily="34" charset="0"/>
                <a:cs typeface="Arial" panose="020B0604020202020204" pitchFamily="34" charset="0"/>
              </a:rPr>
              <a:t>en</a:t>
            </a:r>
            <a:r>
              <a:rPr sz="1100" spc="-55" dirty="0">
                <a:latin typeface="Arial" panose="020B0604020202020204" pitchFamily="34" charset="0"/>
                <a:cs typeface="Arial" panose="020B0604020202020204" pitchFamily="34" charset="0"/>
              </a:rPr>
              <a:t> </a:t>
            </a:r>
            <a:r>
              <a:rPr sz="1100" spc="10" dirty="0">
                <a:latin typeface="Arial" panose="020B0604020202020204" pitchFamily="34" charset="0"/>
                <a:cs typeface="Arial" panose="020B0604020202020204" pitchFamily="34" charset="0"/>
              </a:rPr>
              <a:t>el</a:t>
            </a:r>
            <a:r>
              <a:rPr sz="1100" spc="-50" dirty="0">
                <a:latin typeface="Arial" panose="020B0604020202020204" pitchFamily="34" charset="0"/>
                <a:cs typeface="Arial" panose="020B0604020202020204" pitchFamily="34" charset="0"/>
              </a:rPr>
              <a:t> </a:t>
            </a:r>
            <a:r>
              <a:rPr sz="1100" spc="-35" dirty="0" err="1">
                <a:latin typeface="Arial" panose="020B0604020202020204" pitchFamily="34" charset="0"/>
                <a:cs typeface="Arial" panose="020B0604020202020204" pitchFamily="34" charset="0"/>
              </a:rPr>
              <a:t>texto</a:t>
            </a:r>
            <a:r>
              <a:rPr sz="1100" spc="-35" dirty="0">
                <a:latin typeface="Arial" panose="020B0604020202020204" pitchFamily="34" charset="0"/>
                <a:cs typeface="Arial" panose="020B0604020202020204" pitchFamily="34" charset="0"/>
              </a:rPr>
              <a:t>.</a:t>
            </a:r>
            <a:endParaRPr lang="es-ES" sz="1100" spc="-35" dirty="0">
              <a:latin typeface="Arial" panose="020B0604020202020204" pitchFamily="34" charset="0"/>
              <a:cs typeface="Arial" panose="020B0604020202020204" pitchFamily="34" charset="0"/>
            </a:endParaRPr>
          </a:p>
          <a:p>
            <a:pPr marL="180000" algn="just">
              <a:lnSpc>
                <a:spcPct val="100000"/>
              </a:lnSpc>
              <a:spcBef>
                <a:spcPts val="200"/>
              </a:spcBef>
              <a:tabLst>
                <a:tab pos="185420" algn="l"/>
              </a:tabLst>
            </a:pPr>
            <a:endParaRPr lang="es-MX" sz="1100" spc="-30"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r>
              <a:rPr sz="1100" spc="10" dirty="0">
                <a:latin typeface="Arial" panose="020B0604020202020204" pitchFamily="34" charset="0"/>
                <a:cs typeface="Arial" panose="020B0604020202020204" pitchFamily="34" charset="0"/>
              </a:rPr>
              <a:t>Las</a:t>
            </a:r>
            <a:r>
              <a:rPr sz="1100" spc="35" dirty="0">
                <a:latin typeface="Arial" panose="020B0604020202020204" pitchFamily="34" charset="0"/>
                <a:cs typeface="Arial" panose="020B0604020202020204" pitchFamily="34" charset="0"/>
              </a:rPr>
              <a:t> </a:t>
            </a:r>
            <a:r>
              <a:rPr sz="1100" spc="25" dirty="0">
                <a:latin typeface="Arial" panose="020B0604020202020204" pitchFamily="34" charset="0"/>
                <a:cs typeface="Arial" panose="020B0604020202020204" pitchFamily="34" charset="0"/>
              </a:rPr>
              <a:t>figuras</a:t>
            </a:r>
            <a:r>
              <a:rPr sz="1100" spc="65" dirty="0">
                <a:latin typeface="Arial" panose="020B0604020202020204" pitchFamily="34" charset="0"/>
                <a:cs typeface="Arial" panose="020B0604020202020204" pitchFamily="34" charset="0"/>
              </a:rPr>
              <a:t> </a:t>
            </a:r>
            <a:r>
              <a:rPr sz="1100" spc="35" dirty="0">
                <a:latin typeface="Arial" panose="020B0604020202020204" pitchFamily="34" charset="0"/>
                <a:cs typeface="Arial" panose="020B0604020202020204" pitchFamily="34" charset="0"/>
              </a:rPr>
              <a:t>se</a:t>
            </a:r>
            <a:r>
              <a:rPr sz="1100" spc="70" dirty="0">
                <a:latin typeface="Arial" panose="020B0604020202020204" pitchFamily="34" charset="0"/>
                <a:cs typeface="Arial" panose="020B0604020202020204" pitchFamily="34" charset="0"/>
              </a:rPr>
              <a:t> </a:t>
            </a:r>
            <a:r>
              <a:rPr sz="1100" spc="25" dirty="0">
                <a:latin typeface="Arial" panose="020B0604020202020204" pitchFamily="34" charset="0"/>
                <a:cs typeface="Arial" panose="020B0604020202020204" pitchFamily="34" charset="0"/>
              </a:rPr>
              <a:t>incluirán</a:t>
            </a:r>
            <a:r>
              <a:rPr sz="1100" spc="65" dirty="0">
                <a:latin typeface="Arial" panose="020B0604020202020204" pitchFamily="34" charset="0"/>
                <a:cs typeface="Arial" panose="020B0604020202020204" pitchFamily="34" charset="0"/>
              </a:rPr>
              <a:t> </a:t>
            </a:r>
            <a:r>
              <a:rPr sz="1100" spc="30" dirty="0">
                <a:latin typeface="Arial" panose="020B0604020202020204" pitchFamily="34" charset="0"/>
                <a:cs typeface="Arial" panose="020B0604020202020204" pitchFamily="34" charset="0"/>
              </a:rPr>
              <a:t>en</a:t>
            </a:r>
            <a:r>
              <a:rPr sz="1100" spc="50" dirty="0">
                <a:latin typeface="Arial" panose="020B0604020202020204" pitchFamily="34" charset="0"/>
                <a:cs typeface="Arial" panose="020B0604020202020204" pitchFamily="34" charset="0"/>
              </a:rPr>
              <a:t> </a:t>
            </a:r>
            <a:r>
              <a:rPr sz="1100" spc="40" dirty="0">
                <a:latin typeface="Arial" panose="020B0604020202020204" pitchFamily="34" charset="0"/>
                <a:cs typeface="Arial" panose="020B0604020202020204" pitchFamily="34" charset="0"/>
              </a:rPr>
              <a:t>las</a:t>
            </a:r>
            <a:r>
              <a:rPr sz="1100" spc="60" dirty="0">
                <a:latin typeface="Arial" panose="020B0604020202020204" pitchFamily="34" charset="0"/>
                <a:cs typeface="Arial" panose="020B0604020202020204" pitchFamily="34" charset="0"/>
              </a:rPr>
              <a:t> </a:t>
            </a:r>
            <a:r>
              <a:rPr sz="1100" spc="25" dirty="0">
                <a:latin typeface="Arial" panose="020B0604020202020204" pitchFamily="34" charset="0"/>
                <a:cs typeface="Arial" panose="020B0604020202020204" pitchFamily="34" charset="0"/>
              </a:rPr>
              <a:t>referencias</a:t>
            </a:r>
            <a:r>
              <a:rPr sz="1100" spc="65" dirty="0">
                <a:latin typeface="Arial" panose="020B0604020202020204" pitchFamily="34" charset="0"/>
                <a:cs typeface="Arial" panose="020B0604020202020204" pitchFamily="34" charset="0"/>
              </a:rPr>
              <a:t> </a:t>
            </a:r>
            <a:r>
              <a:rPr sz="1100" spc="-20" dirty="0">
                <a:latin typeface="Arial" panose="020B0604020202020204" pitchFamily="34" charset="0"/>
                <a:cs typeface="Arial" panose="020B0604020202020204" pitchFamily="34" charset="0"/>
              </a:rPr>
              <a:t>si</a:t>
            </a:r>
            <a:r>
              <a:rPr sz="1100" spc="55" dirty="0">
                <a:latin typeface="Arial" panose="020B0604020202020204" pitchFamily="34" charset="0"/>
                <a:cs typeface="Arial" panose="020B0604020202020204" pitchFamily="34" charset="0"/>
              </a:rPr>
              <a:t> </a:t>
            </a:r>
            <a:r>
              <a:rPr sz="1100" spc="10" dirty="0">
                <a:latin typeface="Arial" panose="020B0604020202020204" pitchFamily="34" charset="0"/>
                <a:cs typeface="Arial" panose="020B0604020202020204" pitchFamily="34" charset="0"/>
              </a:rPr>
              <a:t>son</a:t>
            </a:r>
            <a:r>
              <a:rPr sz="1100" spc="40" dirty="0">
                <a:latin typeface="Arial" panose="020B0604020202020204" pitchFamily="34" charset="0"/>
                <a:cs typeface="Arial" panose="020B0604020202020204" pitchFamily="34" charset="0"/>
              </a:rPr>
              <a:t> </a:t>
            </a:r>
            <a:r>
              <a:rPr sz="1100" spc="60" dirty="0">
                <a:latin typeface="Arial" panose="020B0604020202020204" pitchFamily="34" charset="0"/>
                <a:cs typeface="Arial" panose="020B0604020202020204" pitchFamily="34" charset="0"/>
              </a:rPr>
              <a:t>tomadas</a:t>
            </a:r>
            <a:r>
              <a:rPr sz="1100" spc="25" dirty="0">
                <a:latin typeface="Arial" panose="020B0604020202020204" pitchFamily="34" charset="0"/>
                <a:cs typeface="Arial" panose="020B0604020202020204" pitchFamily="34" charset="0"/>
              </a:rPr>
              <a:t> </a:t>
            </a:r>
            <a:r>
              <a:rPr sz="1100" spc="60" dirty="0">
                <a:latin typeface="Arial" panose="020B0604020202020204" pitchFamily="34" charset="0"/>
                <a:cs typeface="Arial" panose="020B0604020202020204" pitchFamily="34" charset="0"/>
              </a:rPr>
              <a:t>de</a:t>
            </a:r>
            <a:r>
              <a:rPr sz="1100" spc="35" dirty="0">
                <a:latin typeface="Arial" panose="020B0604020202020204" pitchFamily="34" charset="0"/>
                <a:cs typeface="Arial" panose="020B0604020202020204" pitchFamily="34" charset="0"/>
              </a:rPr>
              <a:t> </a:t>
            </a:r>
            <a:r>
              <a:rPr sz="1100" spc="50" dirty="0">
                <a:latin typeface="Arial" panose="020B0604020202020204" pitchFamily="34" charset="0"/>
                <a:cs typeface="Arial" panose="020B0604020202020204" pitchFamily="34" charset="0"/>
              </a:rPr>
              <a:t>alguna</a:t>
            </a:r>
            <a:r>
              <a:rPr sz="1100" spc="40" dirty="0">
                <a:latin typeface="Arial" panose="020B0604020202020204" pitchFamily="34" charset="0"/>
                <a:cs typeface="Arial" panose="020B0604020202020204" pitchFamily="34" charset="0"/>
              </a:rPr>
              <a:t> </a:t>
            </a:r>
            <a:r>
              <a:rPr sz="1100" spc="15" dirty="0">
                <a:latin typeface="Arial" panose="020B0604020202020204" pitchFamily="34" charset="0"/>
                <a:cs typeface="Arial" panose="020B0604020202020204" pitchFamily="34" charset="0"/>
              </a:rPr>
              <a:t>fuente</a:t>
            </a:r>
            <a:r>
              <a:rPr sz="1100" spc="40" dirty="0">
                <a:latin typeface="Arial" panose="020B0604020202020204" pitchFamily="34" charset="0"/>
                <a:cs typeface="Arial" panose="020B0604020202020204" pitchFamily="34" charset="0"/>
              </a:rPr>
              <a:t> </a:t>
            </a:r>
            <a:r>
              <a:rPr sz="1100" spc="60" dirty="0">
                <a:latin typeface="Arial" panose="020B0604020202020204" pitchFamily="34" charset="0"/>
                <a:cs typeface="Arial" panose="020B0604020202020204" pitchFamily="34" charset="0"/>
              </a:rPr>
              <a:t>de</a:t>
            </a:r>
            <a:r>
              <a:rPr sz="1100" spc="40" dirty="0">
                <a:latin typeface="Arial" panose="020B0604020202020204" pitchFamily="34" charset="0"/>
                <a:cs typeface="Arial" panose="020B0604020202020204" pitchFamily="34" charset="0"/>
              </a:rPr>
              <a:t> </a:t>
            </a:r>
            <a:r>
              <a:rPr sz="1100" spc="20" dirty="0">
                <a:latin typeface="Arial" panose="020B0604020202020204" pitchFamily="34" charset="0"/>
                <a:cs typeface="Arial" panose="020B0604020202020204" pitchFamily="34" charset="0"/>
              </a:rPr>
              <a:t>información</a:t>
            </a:r>
            <a:r>
              <a:rPr sz="1100" spc="30" dirty="0">
                <a:latin typeface="Arial" panose="020B0604020202020204" pitchFamily="34" charset="0"/>
                <a:cs typeface="Arial" panose="020B0604020202020204" pitchFamily="34" charset="0"/>
              </a:rPr>
              <a:t> </a:t>
            </a:r>
            <a:r>
              <a:rPr sz="1100" spc="45" dirty="0">
                <a:latin typeface="Arial" panose="020B0604020202020204" pitchFamily="34" charset="0"/>
                <a:cs typeface="Arial" panose="020B0604020202020204" pitchFamily="34" charset="0"/>
              </a:rPr>
              <a:t>publicada </a:t>
            </a:r>
            <a:r>
              <a:rPr sz="1100" spc="-335" dirty="0">
                <a:latin typeface="Arial" panose="020B0604020202020204" pitchFamily="34" charset="0"/>
                <a:cs typeface="Arial" panose="020B0604020202020204" pitchFamily="34" charset="0"/>
              </a:rPr>
              <a:t> </a:t>
            </a:r>
            <a:r>
              <a:rPr sz="1100" spc="-10" dirty="0">
                <a:latin typeface="Arial" panose="020B0604020202020204" pitchFamily="34" charset="0"/>
                <a:cs typeface="Arial" panose="020B0604020202020204" pitchFamily="34" charset="0"/>
              </a:rPr>
              <a:t>(libro,</a:t>
            </a:r>
            <a:r>
              <a:rPr sz="1100" spc="-85" dirty="0">
                <a:latin typeface="Arial" panose="020B0604020202020204" pitchFamily="34" charset="0"/>
                <a:cs typeface="Arial" panose="020B0604020202020204" pitchFamily="34" charset="0"/>
              </a:rPr>
              <a:t> </a:t>
            </a:r>
            <a:r>
              <a:rPr sz="1100" dirty="0">
                <a:latin typeface="Arial" panose="020B0604020202020204" pitchFamily="34" charset="0"/>
                <a:cs typeface="Arial" panose="020B0604020202020204" pitchFamily="34" charset="0"/>
              </a:rPr>
              <a:t>revista,</a:t>
            </a:r>
            <a:r>
              <a:rPr sz="1100" spc="-75" dirty="0">
                <a:latin typeface="Arial" panose="020B0604020202020204" pitchFamily="34" charset="0"/>
                <a:cs typeface="Arial" panose="020B0604020202020204" pitchFamily="34" charset="0"/>
              </a:rPr>
              <a:t> </a:t>
            </a:r>
            <a:r>
              <a:rPr sz="1100" spc="-10" dirty="0">
                <a:latin typeface="Arial" panose="020B0604020202020204" pitchFamily="34" charset="0"/>
                <a:cs typeface="Arial" panose="020B0604020202020204" pitchFamily="34" charset="0"/>
              </a:rPr>
              <a:t>internet,</a:t>
            </a:r>
            <a:r>
              <a:rPr sz="1100" spc="-65" dirty="0">
                <a:latin typeface="Arial" panose="020B0604020202020204" pitchFamily="34" charset="0"/>
                <a:cs typeface="Arial" panose="020B0604020202020204" pitchFamily="34" charset="0"/>
              </a:rPr>
              <a:t> </a:t>
            </a:r>
            <a:r>
              <a:rPr sz="1100" spc="5" dirty="0">
                <a:latin typeface="Arial" panose="020B0604020202020204" pitchFamily="34" charset="0"/>
                <a:cs typeface="Arial" panose="020B0604020202020204" pitchFamily="34" charset="0"/>
              </a:rPr>
              <a:t>periódico,</a:t>
            </a:r>
            <a:r>
              <a:rPr sz="1100" spc="-95" dirty="0">
                <a:latin typeface="Arial" panose="020B0604020202020204" pitchFamily="34" charset="0"/>
                <a:cs typeface="Arial" panose="020B0604020202020204" pitchFamily="34" charset="0"/>
              </a:rPr>
              <a:t> </a:t>
            </a:r>
            <a:r>
              <a:rPr sz="1100" spc="35" dirty="0">
                <a:latin typeface="Arial" panose="020B0604020202020204" pitchFamily="34" charset="0"/>
                <a:cs typeface="Arial" panose="020B0604020202020204" pitchFamily="34" charset="0"/>
              </a:rPr>
              <a:t>etc.)</a:t>
            </a:r>
            <a:endParaRPr lang="es-ES" sz="1100" spc="35"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endParaRPr lang="es-ES" sz="1100" spc="35"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r>
              <a:rPr lang="es-ES" sz="1100" spc="35" dirty="0">
                <a:latin typeface="Arial" panose="020B0604020202020204" pitchFamily="34" charset="0"/>
                <a:cs typeface="Arial" panose="020B0604020202020204" pitchFamily="34" charset="0"/>
              </a:rPr>
              <a:t>Las explicaciones sobre el contenido de la figura se ponen en notas al final. </a:t>
            </a:r>
            <a:r>
              <a:rPr lang="es-ES" sz="1100" dirty="0">
                <a:latin typeface="Arial" panose="020B0604020202020204" pitchFamily="34" charset="0"/>
                <a:cs typeface="Arial" panose="020B0604020202020204" pitchFamily="34" charset="0"/>
              </a:rPr>
              <a:t>Utilice Arial 10 e interlineado 1,5.</a:t>
            </a:r>
            <a:endParaRPr lang="es-ES" sz="1100" spc="35" dirty="0">
              <a:latin typeface="Arial" panose="020B0604020202020204" pitchFamily="34" charset="0"/>
              <a:cs typeface="Arial" panose="020B0604020202020204" pitchFamily="34" charset="0"/>
            </a:endParaRPr>
          </a:p>
          <a:p>
            <a:pPr marL="180000" indent="-172720" algn="just">
              <a:lnSpc>
                <a:spcPct val="100000"/>
              </a:lnSpc>
              <a:spcBef>
                <a:spcPts val="200"/>
              </a:spcBef>
              <a:buFont typeface="Microsoft Sans Serif"/>
              <a:buChar char="•"/>
              <a:tabLst>
                <a:tab pos="185420" algn="l"/>
              </a:tabLst>
            </a:pPr>
            <a:endParaRPr lang="es-ES" sz="1000" spc="35" dirty="0">
              <a:latin typeface="Arial" panose="020B0604020202020204" pitchFamily="34" charset="0"/>
              <a:cs typeface="Arial" panose="020B0604020202020204" pitchFamily="34" charset="0"/>
            </a:endParaRPr>
          </a:p>
        </p:txBody>
      </p:sp>
      <p:sp>
        <p:nvSpPr>
          <p:cNvPr id="10" name="AutoShape 4" descr="data:image/png;base64,iVBORw0KGgoAAAANSUhEUgAAANoAAACjCAYAAADsMADSAAAAAXNSR0IArs4c6QAAAARnQU1BAACxjwv8YQUAAAAJcEhZcwAADsMAAA7DAcdvqGQAAOYcSURBVHhevP1pr3VJdueHxT3zvfcZc6jMrEqySBZZrGaLbIoSm5bUkwHLkmXLggQNMCD7heFBDRl658/hD+AP4DcNw5ZguS0bcMOthiwQbTVarWaBbJLFYlXlnM9wxzNe/37/FXHuzawsocguKM6JE7EjVqxYsWKtFcOOvc/Jn/7p9+92u107OTlp/125O/z2cNf2Rhr1/rRVB/5LzrJflf7fpfsy/T8tPb2crD8WMfJnaE9QjPJ/hnI/0YlQPJ22o3uI+yfB/CQ3yv4U8D8tyi+7n6bpIRu5mwC9mE3+3HX9tO6uE/Xee++1k7/+V/7K3R//4ffaarWq1H9K9+P98cXfOyInh0N7+3TZns9aOxz2+AcM7pHAHzuoSpt4n97TEn0Q7wgeptzx+QIE8HdH5KPEjzshRl4pgz8PygUPSXTeQxwnE39If5B4RxtNTNKJhQrV3d5ME3FkTuFJylZKwfN76PWO9KMTh8IzAXevL6G0+bFALzTKSoW5w4UqLztdXhqOptoeo/0ykdTRE40f877kBHvo0mbCpI96jPaEA22JjDzMq6yixzyzjNflMS2O9ML1RTfgZ6ezdnmYtj/97KLNZjB7ICMMen7Sb5X0T+X2yPZkMml/6//yf24nv/PP/fbdP/6Hf9CWCxQNzGNkK7r+7FXdoTU78UDtHKYdoPwAzsI0aVPy//rXn7f/3a+93b6++by1m11rO3oSuNTNNw0mlOkHEibTUozp1IwSHmH25MmYKfkpr7Ap5DgF+8CQeSBrRyiOwh3s4D60CZV4JdoUMw0cd8CmbjK5bHOuCXJtunHdCQSlns2+3d1qLcgBdoK1nC6oaQKOGbisF4W6s53WeLJrExP3k7a7PrTNBfXCrxMatno2abPH5M2tQLqk5aStt8UL6Y2R6Lw6bC2/a6eLGX0I/Az6rPMO2qZ7OptysLgMi7ZcEk/ajPqkBhSpO2T5YyNNJNjCN/0UfG1+Qr8KB35gxDERlnz7Td7HkTScUeQs6PKzpx23GFYyZktoKXTh4Yn9Q8IN+Xfw7gQdML36y/xJ2+8OtId6xQUS+2/a650Ba3tMUyZSnyhNT0Un7fZu2+ZvLNv2577Z/g//vx+2/+Qffq9Nlqfk2acH+mlKW3qNSbt3P51efLHMfr9vp+fT9n/7z/7TdvIv/uX/3t3v/df/5GejaBSyQ+EnJe9ovEpBRyOQu92+LRDkf/UX3m7/wXfeae+uX7T19TXMmbcJQjhBKK3berXeUxhrk+2U0GUgE0ISiWjUoS7SmeGunRpY8HCpot2RprBFEMg0Lk3VTDsLUfa6+yg1efRP8EIyQkkcYbOjLXZihnSpoYYK8g5aEQLhVaoJeROVZcm1QhQ68OCw92dgmiNNd1il65ebtrulzZSfUWb15rRNTsEFT6zAdm42csMr6wCHzYFHJ9R7ewFvoWm5BOccKBSdltAOZwv0h0qeNpMGLkhJ/YbFhlLyxAd/wLejni30chmcGo3wCMiyecBBypfd0WBSTsMXvKbTvlsVSRIfKhpeA7env9ZreEzb746IC+iO/B1GRYTBD50qexSNOGuRGMSZbQ+LRzukGT5jqHYL2kMnLB/P2/rbv9D+j//N5+1v/ZffJX0ZRbUuBwZKH2ke7p9G0f7j//t/El7/zFwYh5/QQGdASvOe4XmCpVhB4V97/3n7D3/tWXv/5rN282rbptspzMJKTREmYJVB2xs8CbUzpSim0Q/wVNiCk7/JJ1SIVSyFyhHMNKVBHJZ1pFHphA836ADZkvKE6EoMxE786aTCLywoIyBRbDtWpvO9o1OgHkMCJgTnZI4w2mYK7DflD1sRWBfwE6ymbYUOVsUkIywox/Rs2g4omLRut9R1Cf1rqqA+VRvRjKKGVoRfGk1DBUKDxiFthmBhqr2U77SO0DZJuuEeabR8+OlH/LaHfNstvbbVkUacKgzfKJmZR97jE3Jt/+2lTZzJL3qkV78F/05vWs+rNhSOjcaKMDSax49h4lZAxgTjolLqdSNfWlOXhYjb18HLzw4Z28z2bUOb5dftq5s2+5Pvtb/5l95uv/PNt1Bg+jDtEgNlev1f6chQgb/am/cl34vJu5+dA/OwCHJexu/QgOlu0/4KSvYf/cU32xvXF+31q1vapHA7HUBQpAjnFNCOjOVNSmcmF8fOJ8lR6MvOzhnwR9d7LPxLKCKYbZARqJhTgkEctMZJKkutFCkVcaUs0pb1kB1JA1OOahQcZmsZkU5QJjnrlE2F2a+tBGvLyG4brVNcETLglo9mbX5Omyk7mTP6U2Z3Td6GetT+WA3NAiGXNqs8aURmjDRlxaUzoDYz3KC6jD4aPrnGWAn/wG2bAdSj0bQJXAA4WGcUAG/qSEKNHDZLfNKRbjamUFtRXVIvAp/OAmdP9zoKLV34wWOd9UwzAgtXU/caMaGTRPtBg4ONOtadr3k2yIKSiJEbyhY2kKnhShcyhd4tME1MTbYg3M1X7fKTdVt98nH7nW99nWKz6gs/0hb6RGwDhi9n6p/HSerP0BWTZGbkk8bOdtv2z75z3v6DX32zvXvxql1c78hDolgo7mjeYY8YsFY5tuW+TXGj0+8QtnQ8PxUm94vg48IQGjJ1hGle2tE1bSSrh3EKa0J+g7vCuA4j/IyOxJgGXzlgoziIMMKowGkXp6yTFmfwgCY6Yu2ZCh2Y9skQ22DPu0B2ahlBEB8StXoybycrypkO9lvWbVtGthOVLaOidJZCWFaFzTqJMN6eHKTpiMew4Ipn4OCyWmYZLtOWey9++dSBKhmXKTu4anrNNb5nHd2goRShcjP6iUvlUUt00sJ1B7l3XMsXlS5FrMuPKIYXDLgykOSTmDb4JXOvosXD7uGxDoZZ30ZpMe5MMxeszf7gsrW/890fUngfXsYy0DgNisr9s3SQIBFFKPhDePmKf5Uj9/jpgOW5ntCa4NK0k/bLb5y1//Wvf6O9f3vZXr3ekkd+zCtKCGw1pxg/6r53MpNcvAIQYSHNdU6mEqGg1919rnXSEUGr61h7ozDT6dBE/XCNAx1ej+lVCOq+6i68+izY+Q46Hd3CwmTzA6xruZnTQRQuU1do2KNo+00pnKgdgaYorqOZ6yCnO244LB8xhWTBKpmOhlvWbXeOaIwSGW2ov0Z9nEC6KEClpw06STEQxnhP1skfLwds6ParH4CWEzKh5UknPpQs5ckMfwntix4tRXV9TZmaVlIfBLuelBDjQFR94jDitUbRtlTlqWSsG+89bQeHCu3IF/j0W+FMSF4mARBaIXwk986pPDydooVLZPDkzWft//T7L9rf/8Hn4b112QaH0KFonZK4ordf/DkcZBWRQw4NK+7vT3aQHiaFOCkwotVFcFh6svjctV98PGv/4Xfear9887J9dnPr9h2tlkF7rA/4nTKweHfRryI43dEPB48g0N1BcHKRKSbM4pJ0mSywXYkQE3Ohn4+08LVxMkxBsSy1p4OCmTQNQqY0HUumNKSnYivswut0TiGXRvXbBXXWlDtGZef3WSDKj9bW/KwtiiLNF+4+KhWsvVCy7W3tdO4pZ8cOq+3Gj1PZ5eIkZdy5lfgtaWO3UQlVxU6Q3ikxNzMUGsbBtpgTh+RMI3bEnCGIgvAkiy9CymtYbK9tPCCB7uDJlTvyXMu4towU01Z5YrV3tM0pnEJNkG62nbnWqyCky7vYBMo6guwxZJIin4Iv5ZkZpH2d5/LCqWZw9P4ReSqXDmizp7nWIE71ZGrMS1Cq7++4Pom3LHQ4WyLfGYaGXZ65E+6Id3Kya6dvPWt/+/Nd+zsfvGKNPKdPmDoqFzaU+nbSm/jPztGakiv9F92Ppzx00Xo+biTIMNdmexRnP10y1Zm095at/fvfeaf9JkK6fnGbrf5sHsAMWST/I0DGocLrXOIrtdwxuSdap5+K4UKHDenXILcjo0+kZIeOOi0fJQv/OhMVrHhokyhxCYjQ2fnZXCDNYqabdXDhiXMEyagqKjsQbzTrE1HAoBPXXKcoAQpk5mGL8twQgT8TFnSu2ZzCmSlX1NfZijxGRG8NqHDrq12mOo4kaRv0ApH22nnSNYOWTG0JlTVqw1ebXAtbt+n6xO2LXtZwlEipDmczzPNWhQbJNqqgxmOMeptjiDBKtttdw2yeWB5co3/lo5s1MjBFgdFle16aiUuTefoipWCNao7KF20DRFeheXAQJtWnMqovi14V2oXe3Rwj+caT9v/5k4/b6w0dgvC5HpyCODymXwTtKH5mLor253OOEipcD2nRBMFRup6u5u3f/OV3219e7lCyV9SCeaPTbYiNP2r36E3i1Wk9HWfy+E3wIHqUGFyBgxMi0hXRmOpsYZz3W2GEh0RHYctkW5h061QBZwoMSVpo4dJJR19whkNIFKoorpfp/RqZbKflXX/uZ3QsSjZVeSjnZ8/AfsJIc8fo45Ty4IiIBXaYXjNfnAA7faTBoixtUsk2V0wnnXaCewohkiLPM62VVgLbY2heHHG+8XKklK7ar3N0c9S1XUfhxFWZghNU9tnI8COORKLiBF1gUqZXnLrIHzjj+bF/U07Dhqu+IJI02krBE8XHssQzHdWnsDgEJp3AHkw/DJrEYZ5eWMKqHQeMMx3vIcFNbKpl79p3vvk1ZgX0A2D7nBognTxBg/Bn7B72S1yJQ31+kst2ONkKdobymAKumOrMt7ftX/7Ft9r/+N2zdvfyMszyXsxWVbQhtCyiLpPCBBGaUoIbK2siXMs2OXlxpEWQOlmZq3tNvA8KVQ4X1BULfEY7skxToRRYRybLxqccdNmxjCKOvDI8no+DonQYep8mUz0vtMZdYBQWhSIjG9duw7tOkMgTlc0ppIQhCd4z2zmywS95VruXIkcUsLoTZgOTUwY+aQG/u5Z74HO/kWLSX9ZamshzlJU+ppnhpekP+DZotIi0S2PaSWIpAF5QUdpevLQbgjlMsj3mK+jWmXpJ29Bu+zc4GNlqw6ny8wF+1D2uE5deL4YjbUxvicYd8ZiADw1EVaajQkGb/aWqZOZsvnXwMZStTjUnGC53q73lsv7gk/a/+I33229/4znT+TVlwduFIdNQyxyp+Nk40ZfrbbYDH/qvcqbSRWHAiVYXs7fTNO7W7a98/XH79945beeff95O0MY91nsKF2inbC4ExmCiV1kzECrIpmlBqyNpfLyNLx9AfKgyXaEKnZTH8iu0gcEVKHgUuOJ8hCyWXwBoUg864LGcawHrPAoW3nVYhFlXqAITorgYmynSLUdTj+aZi4xsKo9TSKaEGSFQiCgYFTgLULjS0+ByTXEAfsGotnxCdzP9VAD31/AZBfWmr4Jg3eFJnESEquLJoBEA+RheRmWES9HO14Ggl8dn/ZbS1b/2s1+bJisV6KRbh9NKyHbKWwJ/nydckckFPlWR4FQxfaCC4yq0TsC6tz6n1JE//Pgkw0CqhHHKal0Utg9CCxVlfSaxxKGwTwu9nwtPVaHPb9rT73+v/e//6rfad95+hJwqDCIGHiRZ6xUlPzMHaX92R5MSesyn2s3vZtd+7emq/c9/+Xk7e/2i3VyztkAJNzBsp3RFMu8dvIhglsAW/8Z04V7JqYlGx3dlETh5YQZJJuNz9EYvBDjL9zIph6OMDbZvJclNk4wOwVFCqnJLW5oI3BilUog0r2MciAeEdE8skIJwFIxpqBq4rcSRaYch2rfZ6aStzqbZEzowXG9u4ZH1d6UsJSGhj4LLxzOmd+SB01Fwc4nCU1c1Ei/91tvJS7Lp0uAFrnjihZDF3/B9tEEeBVmVr9/RwwpyIfO6png9R0YCmnqM45KTa+DJoKpjPWYaqmTOCqounOkJ7mkqvA/60zRDf0yw0o4g7cYrgnbbyBeXBUu+rM8ZEEbtZMGsZtIuPvis/fLmRfubf+Nb7WxOIXRtcphlk0llS5293uG+dPlncp1FR7q/5EZt997P2N2xMXuIchr2Puuy/xXz3m9cXbSb7Y71frdS1OBpiCxEZcjDmkiOoBMda5iMQEngRxz0aCZ5hFYb1oNorKuiLKRnyxywdKGA+NFRCUmy5xVm6y3FrGqEUbkE0VceyLKNVkD5CGvxoBCyl0EAnbalbgXRekgXheVyPCvKOKaFCi5Xbvtfk86a3AV57vHQttyTkyiWtnNGNke1oPVG9iXpGxC7+2p9EJVNgOiqilFeF3pti/RLGm0Mf2lA6BZpgZLU0wFKLumh0TTxAxMD1OuU2RqJ9E3qNW6Zapu4VcwxsnlDX3sinjEDsE6rt0T4ankTQCmvnMZZt4bHFZb8TN9YynZaKbjcsAktQW5byR80mUYfusSRRakXWTlZzNvL733W/sbqrv37/9w328l6U/yxfimRH92VAbj3fx4X2XBIzU1UW/IlZ71f5WtrGkbSklMU6X/0rXfaby6Zr7/eZNtZ/nh2b2EI3DhhUP0iMxIN82xUpkNGSQ/TwGuSjKmOLQGKAoDzeEOxtzvXpufCInZHdaTrmuog8frTPenyLaOf5aHR0SVnCLlWKS2nbAoss4Ifl51Wy5HptrPNkHD5csdohepBLwBIWjaMCD18vN5t293yrs1W3uymFGuG7RWZKKrisGO6rXFRkL15PT/DoKCYHvGSY+sLRsJL1xHgpETOAKoINFKjJpU2zSlUeCg9eulLSEz+WNZE299haoYBhmQEvPpHJ27aLJVZaxNGqeWDHpAqFhU54pStGo1x68Q8YTWsNdoENcypuoWvHddOewBM7z6VVJ5KzKw+uE2znyUiChgHMrWLdYt94GzhbrLNOq7aP2+X3/2w/TvfeNT+pW+/zaRsnW1++a6rVpYbGP+8brDxp3ZWLMPUJJlyst+2//67z9u/8tZpe3l709bhVIc0LrHC55p48kwjhUYZ2pzch5G5jgZa1YQwr8PEEdpR2UkcLSdfPoe5fglTn2W8TifU5XBZE+GiYKmzViUK7rHD9dJAcZXNtkRxdOQhJ4HRaaEzbewux7soa2j9MRZ2IMX3bljgFqfTtjhjlMZIbZCWW6aRrifcCTvkyBZ4USbLzlEyb6p62kQh8Nzl1nWe5KQNhNQjTBbz/QMJEchSNmAkEeuvEtsmeVv8tjghn7COdDmkksVg6VMVEHTgCKszq5xpeussRcSJn4h9Y99uGdW9Oe+1fSBNrn2ze5ty3dP2Qa91ZxTGhX8dl95bBh7x836j8DnBIqjxKn70cYGpK1Guqejqct2Wn3za/qO/9ivtW89P22ZzgzKm4YXrZ+TsWxBKYPl7l4wv5B3zCT0U6w3bX3163v6N95615YsXbbeWQ27027jevEJTaXRA1kLGOwe0yApCDvMKmDwy8qXDiY+OCC6YnXt2xIPCH/MicPfMMTmKbqebiK/AgnWdGuBp8AeZhXAR3IoKGibhtZiZqgbcsvcKFqXrZURtcm4heC0+owo4GTV6elRrmnWbUyp37m4vdtk0WpIwZWS764I5RdGW545UiDLK5EJ/c0ucocIRPorCJ4+z4HaOjhBZCg5+Ny2IaiBLeaQHIomnNwLmBg6wpMUJT1YMhoIdfolDX33oNEvfc7rnl6AgSjE8/yjCHC4WF/QWHaUwmW10Xma5anlgi87CpzNtGA5Hs0qGT7YjZWgH8HWWMwUgEHja4GX4YTJprqs3zDAmi0nbvrpo7736tP1v//qvtTe4zprbhhb4j7mjHvwZXNgqGbF6nfSvckOQrMP6Lfgm89x/8xffa29ub9vrqy1rCIQAgbGjtbgeGPa+iYIgPCyJACjY4sn6DWSA0QFWUoJgpjxRbljaZVrlOhCwCAuXKRuF7AwRrByKy5qnDvIKSJIwphNar7cNhtCZnk4mXeXw5m91Vl0bamFVsCgkLspvyI9pplqN5Hjl6Y6gpox54s9uJpVkCo3LIyjMl+eMaguUzbN2rvNcsznldiodw+HojvbNgMsRUZjp82YbecwcyCcjZm6YRPgppPCqHFFCcAhP/bJAnsmSdCVpjuDDwufGOVHTpMX2pI8I5W11Pz8yirI5KJaipIqbC8dS4+4GOmJZJuXAHYW0jeIirrwFBgBnDtIRGfRa3LgooJihO8bKZGnDp+7gNJ/68DmvqFLZfoc/K7fvhMXZHsuYnGcUDcG9m8zbp3/4Ufvr78zb/+x3/gLrtdviW5UKgiytuh88+7O46vWfxol7EEwbzvhxyvidw6bdXl5k3itNtkVuezjUretMI2isUybP++0xZ7FygMUy4VUhPzmKlUYV0yTuBHj6I0wv5BkY0uCwgnQ72ayoYuisznDtYIIM1qp28o+ucssdlQdfaXY+v/YKztL0aQTxQDu0auYp1MK5TtPFEudDGcmh/ZnywK+0mwxBHZ02+10p22rWFotpW9KwuzXprMO8NWJ5ESnUPtu2ZASUQIV5t7lr6xunTuJjHadV6NKYZoeCCuX54EnxAs51+sMy0wEpS025+gbP8Cakn+xP4UyDlmGsSvihuacn1VB6Rduvy+iQFvgUySgnIY48xTnTwSlxpnTY4KX8qFc+lC+a3HRKH3HtfrgyJFssb5owKtg6hwTu2gIDpZHaAKt8vPqDP2z/3rffaH/jl99FXjeRr0H7Qye+4b/sTPqC7+mS/pUuTedn+HuncB3aLz551P4Hb5+1080F1vfQllixJeuOJULjebYZQjOfKwA1bSlrVQq384CtQiduPpk2cqHQZkhnDRLPVDRrERtMzW5tOydXbvSOlrHeMKkEYHjx2sRqbSl7Er/oHlxHCICNFRUU/JYv2e2ABhItatPISwcL35GZnfy4oiIGxfbhj+2mEvmyRVPMdxSca5yoP4rMqGy8sFAGL3/dRHGmYLu2KOWNR7Ro20NYv/HUbl3mS4gQIdtLtZ0EldRo2tHLV1guihHc4OLXaXtnTXhGxUQoQ5By0k/EthYO803Hk2BbK9/NIkc1eGw5frzHJhbLBncqojg4R/+M6yDFVR2EkQOuSBY2hrq3LU0l3TY6XRxwnTTyMOYYsvXLm3b24ffb3/yr325fe3IW+oYrvnh9n/bQjdQBce8rx+bE9TaAvHbL9HsSFZWe1UefSXuTDv/XvvlGe3uP1p/sA7c7TNqGBjCBjPdhGO+jHXx0dQZ+D74uULx5Db9RKgRm4yhHuNs0lIvyWGmMSZ4o9iHIzbq169co2A1z51us8zV03OCvyL/CGl6TRnggvZG/u0B4r8B5Aw03hJ6Apw47zcOlJ063iGcnkJZp+Tx647XrI/OdRc3sKHikt18cHXd03N7h1A0FWcdcLLud4M0NaACnaqnGwI4nK+sHwvStRkcccHXv1A4A10UK3Q6iTk7h9hK/oF3Mb30qOOyzijmqRv7qCQh9MkASQLq52dV6Lc/X0Boqc7SyzzI1t6OlQRqlT8XAb6CzzqZCD9cZFXoZQNNehwPbkHzQ+yoD84JXIRTGa6IRKOshaeCBdGBKaYQMOAB5+sJRlYY588mrFqhoLm9B5pPSGg637VWWlLW6IK4QyOon+0+rK5AsMGJ80AKeE3jjsbf91sPd5lEv8rhXdiUeF9RMGz75+FX7iydX7X/527/UpgjgBkQ1C9MgsqajX3uRLzirlAelO4blqyeK3q90NmYmxkE3BLvGWVLhX333rfabMujqJush7/8IpWJlN8oqbWR1c8WN2Gi5DYwMjBjAo3jTYLDKOGfNMndXDuutz67bFKFz7m9514FYpu3NFuVj+oV3lNziPcUh5qoYpSNvjcJp/bes2+r4E3CshTzWlB0+t9TtbOe/KiNGY0qbonywaMY6iC6PYuSQrkrinnVvXFWVWos+nQEGxTyTbG9GVVI8Y6jA57ZKl0I55XsyfADUo6GW2dPGE/hr/Rm1KTN7DE+eQYuvLAC//L+93GcamUdqSE4fqLjCM1JqyX2sPqzvXsUPNRZJ5+AgJfUYR2jr3SPC8UMhy1U/QpvpJivQkSIRVxAX+Oqv4/RbBNJmSGXWe3wyHL9TAUkbG0y6hygfumAQv3FQpkzwwkeIUsnlaULy3Zl0dpTHmDT23qSGP8IM5RTHnr7/+I9/2P71b73Rfuv9t3JLRnwZIe17XTUnzjYNX1R1mO7GVVj0Y64jor/hd2dwRO6kffvxWftXnpy31asLKkbDSdNHXhQQO6gK1HAO48wbNT6gEUZTlsbNHOlQpsUKBfNQrczQ2sGMxalrE59CPmkr/WP9pC0J54S+yGaOn2LtJ/j5E67P3KVzCks8ygqF9IZnCpUQp2U710LXTE/x60tGhUuuXfMwkjpC3DIqbq7pnD7KejYxT0sb3tJ5PowZJcN3ZSt2VmNVrGGhh1RH6Ki/TpKYrBhUSZ2jhqf3l+fwWuaTbb1bb1JvtazAkL58TttQOEdG3zlygB7pdWYQvBo8+wIahhAUnVYCn0wjrgIAQoQf07hwmkVCYIsy4tBBdrrQMoa2r6gv/BUrpwIZT3LC4k8sPJEYWepRyTYqlzD0NeSnrjLCxMkXr5//Vncsh3e2kXqqLvOs10ebnJ4oU559twoNhMarDAVx6vNsxY1b/h//qP1v/tq32zunM5YoGC2FGz5F13q7/iwuVcCqL37Coc5IetdzjBuG+nPS/6X3nrdvHG6Yjq1zo/SENVndR0IpxQahFreNti0u191yESp3WWvJCcuqVHiFq/d54JUGT1Y7ZLtjFysNJyZY84lvfFpRDj9CzxLOCH3mNMqKNXddo6ItiLu7t1hyvcAbutvXpyex+k5h3bSB4dLqfR+ntiqlI6LrRsMoqWkqLN61IlSAA4sImTarOEhc5bDBeAUhwu8Ukrwk8xNl4LrqZXJO+3xw25HPkTY3qPeYPHp5vdlFMBYoo+3NGT/qdbSWVoWq9N1+FL/94ppZppbwZQQY9FFWWsqTIpz0CAhtpkmj+f4ojKblVgJI7EPzbIFFAoOvMt3QirLjSfvDb3lXvD7xtAyGNuvWCJ2U4eRXGhGSRFIhboyCcaSJz7aYneTAUicZx5ESmh0IRD/WiJ6S61hS1mXFDAZffvhZ+82z2/av/tp7zCpYBjmrqGeacNBJ2ZxcseKfwjkYhaCv8loYw+wQsYj6Z56ftr+Ehm9vb/Jw3IZ0X4TqIiLWxKmXTAnJ5e5jOGBUNK2Lc/2q207pjOppMqKmP17LLDOC+p5BFhCONGFrClDMN22Ij2cKDzsUlUv55GMoUUynp547RGCXT2aMkrM84WyaI8oKn/zcLKYM7c0WPaEzNNdQa9aBN1eECLnb6Xa0SnfwHph0UKn3dABPOw0lq+b8RImb64ifEQL+OaL6+ExGdEcleYvfXG2Z5rJoZ63hKZMlhuPsKcqHwbEuDdfaaXH6gPo1ALLAGsAfS6617y4zEYkShkBLLU8V4Bq1SgYEsVxCQO2DY6EeSzW6HrEt1d78kHzPAyPyLgYMRVPw80YsDGiUkM/owyN9Ha/FAUk4XOrpadLtZpt817g4i0k96Xzaa//DAuVF+UuyNRqBAR7pm+vp4zumFzc//EH7d37jnfZLbz6mX3eZKTykx2K5NPRnZHyFu+f8V7gIq0wm/uZi1v7Fp8v27Paq0Z90iBYWq+q81wbi3ePP+wlTVt/jZKWBNMLZm2GNZCQSramlymM3AmwBHXmJwUm7yng1SqGo0cMSVu3KzKd7EwLgR6V051KrKc5sQiCle993SIjoJjxMUVNGQe9TKbiZAjPtzCiJQmptndKVEs4YTfCP8ExL3R52JLxm+nmN0uWUgp0qrVoQXJ4how0RHFysocLUfXhH3tTNDKaIaSC0zZw6Mw3OWUdgXFfesb6cokSxvCtvehOHNit0e9ypbk1tvZbZqRL0VX+UwGsyImCEw3ApfFp/p3QaO41L1pJ4N4ecscSmU6xol0rJtXzFDXXWl4qsiTT7QkUS/y194vTZNmtIXNsLq0Jr1J1JRNnwGiWNaDaXrOAnOKtN1am2ZCDtSGLNEJQzUo6jsO1Sdr1nKakhGRiFdYsFePHpbXvj5lX7n/6zP9+WWMHsWRTCcsBXkvUYMfFB/gMn2u5S4r4Q1y4AtdLeGf3td5+1X6NDry9vWg6AAOFLOL256qFauS6R0J6y2flCuNMAk4DT2igMsRwqWidUJdSylaN+0ykrHepccFih9cYLEOCUHz4ixNdOytSCugQUv6Efw8QtYxcSyaMk+RSM97zcdjfMo/C+2DGjC7l4ldGnoBdnjIIqH6O8dbgtv2N9t/eVBSjNFEPkBkvo4Gt7iz/gklRpVZBcs2X6wBe+hJFKNUJ4QNmsb+7IRrmNa0cU2pP/ls1I7BrVF02jkI647qytL2gHChd+gVohjYBRaYTJxO7Cg+7lW3gHGek9ZWAYDIgnBWR4cdmowOm4olzCgUdBN5+fzJCgxQ0rR26vnfpaz4b2K0K1oSFPKKMHGwHVaUCJKxOpoZxX0sw3vAl9eOvMjrYGCeV1NHe6rdhIYuSqqgoy4XNtAnDCRhZ2s3b5w0/bv/4rz9tf+rrPrm0wygpCsaA3jm/Jjr5j/TEnfbh70o8eBAqgW7HvLRftrz5dtSnrMjfpSM3C3ZWj74UQd22aUD35Q8nc+0kcLrlLZ6jxEtZtWQ95zkiwgVpbLdqxM62HjgoDTVDo4RIs4wJBBn8sbPfIIZbJPBtOx9hR4MxLYaQRvNYhqmyBQ+rY4k99ER4jOmqB7uoVr2iHmh7La+fCWDyqmOmERsK14LnrJsrsnE6+ho4NI5kjP/UAHqGwfA63Ilkql7uOPrYhjM+u7RhdfTGYt0o2EOZbnHxLsNbX4rqcCkGZxG/T3PRxzepzbH4UWteO2wuES2WzWxy1wXWg4WET+KrhOK5LYPEw24O1KmWUL8Ad0L4xOgiRn6R5S8OHK72fWv1Cmvh18jr4TtotfFGJ3CRyd1mjlY0I0EVJJclrQvsw7zIBNq9BQb59getwx5hlQ4401IUjme33gPhkBv+ZkezoJ6eQZWiohDBH+axPl3rFal+BB15OKbO9WrfTz37U/q1f/3pbzWfA1xHDVAx9GUwolrXePXk/5lJNoS834pSH0TQUzvz224/bu1R+y7Rk5lyWuAyRgaNgAmv0S7ncX0rNCgiNkgdceVPSsnbgOM5iw4YXrhxwPTbiQU+dCfmpkEaAJ2soYBxBhoXOlCw0CtTJ0YSK66jgepVQPAMfdNKpg5SxtsnI1OnUeYxKnE5JnQJ5S2J5Ps+0002L6xsmp9AxX6CAIPYtTBbItMooeb6CIdv9CFOtteVHqsEqay0UDvLA6YiVt0I4vWO9tt/WOlFgp5muJ7Mlj5CoVJb3Bq3TtNy+cFbhCKtRkQa8I2i1T5qII9jy0v7x/GVGJptNdu3QOf2HpsEcy2nMCCwHBfEaUt+ebLx2cvdp38ypubcmNCAIWZS7ozHutH3iJhDXIbP7yPWxznLV44RkuJTYsjb2WJpGFg7AV31A4myyvIznmtoqJCOhTK+MVJ57p5iyTz542f6Fbzxtv/Vzb7JOvm0zRjXIxKjSJnEg727905U/0UWCgtsGd89PKofe9u5q3v75R/O2v7yqd1yE64DI7CPDrazKVUKlazlyVAq4PO5Oei2Ui0G6qtNIviZUWj6mjWuqJRRXnQQhLXToq7AwsTDUGSPgNZ0bo0Cd9/WqZL2bKJQO5MJs09OWSopwjGfehI2BMAofhHfUd7Mib97l2oPCp0/mUTqnRFes3dZreh/gmRbQ+sAgX2ZYW6+ylqJsjnHZRnzWDxKO89o1pOtE6xDW5m1RMunIFI1Ez0NOz6AFRdthcdypdcPB+4gHR0A7FDeELUjEFSNlvAtcqqX/aWutZxwnoUPyKKOiFofKSWbW3Y44yVfJocGpNDJjH2m48pIiJDSPwYhVXhAvmSAd5iQOPjfMIjPUH571Cu/rLVrLSf3EZ4/z1jD7PkYHPHssSzbWgp82GPpJ2D116AyOcbx8mTKKec92/smP2r/NWu0JBm1H4Tre1xlBXCUzpUr/uAtLS2gB8RtIilB4jv+dtx+1t+422YF0beWjGj7QIVLrIgnvVZUNLnFkVJvEguZGISALbxQaqUpS52hYOtmyZuearx1oumUUBsIaRS0nfEomNJrOxDpLjs0JkfyIw5Yqx5lJgtgsrZ5eYfqCA7f5vaoIjusUmWW64DK25KoUz2mLSrfFnIrTWwdLBN/R7tp7dTd0OIKj0EWvKC+90a0MMaqK3uvioaOXwu6OotNKp5Deskg70w7o7Ph83bUvAVqco8CnIGFapnqACYU8tPVljWq5mQtyjUAe+Qe/Ai2L9CpZqJEuQvlYvka2KFr4X/S6SRJAyxuSXlM3b3/AC+rIfdIwi3zxO4VV2YxTKMYQL7U7RglDGZzXloPP3ppp8SAshpVsZaNmIlIhffJBfmrAOl+dJve8yFeRV+3JVSUIC3VxdfAcvtouUv1dUNnlDz9pf/mNefutn3+z3dzeti05npSpqSj1xVjd4/myqxs6Ogvgowg4GfQ+06DfeXza7m5uYQhK4nBPfgSXr/KRc3cgiQXGZ+oRHHQIHetRKq+WTp+EETkpQdF9cMmBQHaCk2F6CUtqISmKF1/QwwW8tyVwiWldwYElVxijMD3fAmPE1R+JSR5QfHMEiPZkq5hk16uOILZh7nSP1JVWT2FCMAKjACtg0L1cTdvZI9YJ4NpcH9qtx8IwOmkq0MO4+ePJDeOjg7M+7iPQff4hZyLPHrFWMLmv3cRruruT02VrT9+ctdPHtgWE1OFI6tMM3orwYLdOBXPrW6rlS9ZkXCUXnA/5rHdDwjynmvo17Rz0uXOXnWeVS5zEfRmRpy9y412Bl5YjztpddIGp8mYKDpj4s2vMlVv+CnCxBVhHbeO9c5USUVBV+tedShVsuZwmbYzyGmhxWyKhCkgw5KFjCt/De756RTgkwnPfRr1lwTz5+OP27/7zv9Seu4kjYcoFQMW5wlWV/LgruR+ZFqJyL+3AX3923t682aBoMJIKXZx7qlymHvWiE651zaFQGKpwO4qVktUoUxsIwKYu0mH2GKFsUCyk8k6epYqKwm25lE16pcVZfw+NhnFmis8EvS3UYoqbulJeMNuAH6PVA6wAAgdQ4OgRS2XU5tpRvTZs+HBtu733Uk/wSiEwWm87mMAT4t4ct+e8ye1UynIiqy3rMlIpY2GcgSSNd0iaIA2DTo2Zh7cVUgXTm9H+vZKbGJ6w8E3JZ77ch+mrD58qwU5DHdluXduR5AjiiOKIK1YNnewbTv4XmdZctMmT0EqbtE2hv8PlYVe8PLPtTq188ezMHdtA4Gl49aH2vRorW42KJ14eyi7bQlamr/SBGEyRBmOoMR+PprmWtX+wO67/qCM3piXQzneuaCUiw1c9Pc1CwayjXsBNsqimVXGeZfMI+Z2dt89+9Gn7i49a+51ferdN9oxpNqnLTx1dE29H9yUHPqCtC1/Nd71x0t5bLdpvrZbt7tpJi8dQQESj7BRPZwQtSCN0Dtna9/0Uq4b19j4JGn8y3SNkLtTLYua+lcymnAwLcTJCIZUpudFr3AZoacuiDYHMVIdyfoaT7ypMjjVBnGXdbpVSF9ZcFTTE2vmgi3AllAbz5S4JJ06h6FR3Dh28p0pkb7Nk2gvSPpznL5PLmii7kuCLINJDjmK5UQ4+3yTsXyrJr7xch3Y6rfYMo4hjpY2PndmgJA2Y8IO8IZzS7OTK/1+b4LcsTOZIhv+xdrJGMOiHvEkZdCuPoTF9zQMfKiAGz9sPPoZDZ6SeTNWcZlJd9BhfR9XIp670MxmgC2/pgfB1dbrg2v8z27UbRjF3FWcYFNeRzf7u9yfTDAuSnO11onItaURiaFUMvLOHMr6R9PiA0R4v5V821khNH5LuWlAgR3LfXB36pNkChMqGBtAuTtv0dg75oUFHqGKlCyUQYGXF1vufaUoJQpHl0+TTz9v/5FffbbA1bcmuMXWkuqr0Kx051DKQQrhOQfvVx2eszSDbubLyoPBJ5FAUrr3/M7ZynSb6ymtffe38W+uSf1YhrhAqfFptaRmjidOw2g2j0iAFPqH631siedJvOcHyCx7SdTXyQKP4vK7EMFa6cmk9eJIpKkLaW0H9AJdk84Wj3pGlz6hHnkJgwijrssHptPQZd91EcqYyFjAubY6C52ez9ogpn7txnq/cMpUcGwWuY7MjGT6IA6ELTWKwLvhLuuTJB62+eOesfTyeJs2OqP4xhucxrTnnJs+o9/mi3aFktyqfxZF8N0euqT/oqCL40q+pIfWnfdTlFNnHd06ogyDtdHaioxhtwFRJM3C5+ZwL8uj3HXDpznhlzNB6Urxcb2NqJupoJL9trzxwPWqG+UUTP0Tsb58rCx+QM2nVaOrMc+qtG2sn4XKNL4zlLWhWNreI5EOGaapD/l6Li91hCy3z9uqjF+0vPJm33/j5t6MvGbkHrl7/VzlhKjvzaBvZ2nOY9M88ZjRbM20kXh1QXmKMCmcfO11wNLm52mbRHoGjceP9ffaJcDIpSzxakUWsnUYa6K3a3itqBbQmgiQbBxd86BSUN/047TFNGMrIFAXTuoNfdCkQ8UtUl1qAU0msMnNtwnuB6GGHDfyDi8Ca1p3Xg3YFRXxelmCU0p+yZlt50gQa3TH0ERcFdTyjJ/9kgywOcnuar+yXb6YpNjVlAyeSPwWn///ls39uanijXWJqjbKnvtZO/UuoTIFAAJ9stLdqWNNn7ZF1YyqsylyDlfLZgBCPHNieElpD33OioOWFshpQRrl6Vs22Q4IE6uBvRstcgNNqUlfIDL7UTMPtY0eN0MlXw3a/HLH/io+OsM4MVCh3MrMkEInFSBtKpevJMbQxiMAqf6PenFekTOrEpb9wUXZ8HZczX1iWQyylFhev2r/2G7/QFvDa0dU1Z1z05Kud8xE6UTYQYdFnNb/y/Ly9d6firKmkWOTIpAshlpGbfF3kuyHiLtuKNYH3jNICrTowllb4JdK5tI2KElBY8jLNIiwlJGKDgRFePxqcg6FJB8TOo5LInkyWFl0VLdmQvMTpLD3CUussEgGM0ABoaDtktPhr6tKR4chKWsFQayUXPKFts059KRtfBZXy6QRhqcM1lLtxPqJx7v+hMZVUGdw8yNqtr9+yBS8u8jIKyzM9adl4opLUZ91EPJ3iTVd5Im/XTNvTnbTXLf4t/Xj2hDofM7Vniph3kCzqzyGvrzCQ9p/TyBCOoCNYUXjgrDP8JyIPEge3m0RkhYbcF3V3lM6rf3DRk0477f9sblA2Swb5OnhU2fyAiVBllLacErGZZPkblQA4fSMojfNPQlRyjYv1y3eywy9pikJJl/hNF5nxurw37HjbOIxi8ogcFXWU6ZcadmX39sOP2m89n7Vff+9NBhqXVpYXCB8hKDfK6Wx6mJzTEmScwbC/8HjVFtt12zIHIpWGSxlwtCCEmDbWbHYCjC6htbFaiCDNdar1B9zhc+JcpLGVFbgOYxAl4hNLSJoCNRRDAJLSGW7FpgBMzTNGhDrRS4NWT4G1hNM6nRCDjlrEFm4zynJZcwFUPVwLQ90qa6yf7Uboa+1YNKacyIUBmWvLCKy4cGlyh/Xms48D6V3XWL83WqN0jnCRNA2QHwmDHNdvWfBIWj0y4+AVoc5tBPDSMMtq0LLOsdH053xFvz5hnejIhrLZr+4ICuN03wduayBkdLO8RKcsyMPzEmZ5SvX82O4yHLIuxg7wbPsTz0xDOo1rd51uJo80+qhO0Q+8xG0joWXkvrAaeHlm1ui71DlGMuh36iyI8lIlDao/Y2ApGJmwfKagZFM20FXkOOOoa35oZGYDXuvMtrxt7LRur9ftycWL9j/8znssR5lcyuuAWq+g0ah8hjO9bkSSKCPfR8l+kbQ7579Q6LEV7ztlEQqRrqns3Zw2kBjLSl+a69SxNgMitBBcwzQfaqqRzAqtuAs/HWygkuvjbLg/lDVJC5PFchYJnXxhSL/3lVZzcj7iywengMs8aAJlcKoYKWBc45BYHy3wMtWRKJ0GobGWHS7zeYp6nScRulBUWeqxDgWMUD7EU7KON7W2RpLNnzMaLU5nbXrKIgNDoVlbI/i+Ti6PkKh08ZSmc+ShI3vaK60Qkf5BWXMCIjQxKqBouR9Ev+U9hfYLCuZO5Okj01EuNKvux/k0RmPNRjmGxiwfpNV2yp54fsIH0qgvyohP34JfZfYImAYvSiQ87VSxNADqrac9CnbgVFoqT8UySaEf79QsAgo0dILbtms8FYOMpMIHT+FKHxBW4Qch9NznUSa/+gFXjq6svge4jG7hDD26juMEnt18+nn7F95ZtffQF/Ui92YDXKBfdjabhoIDrZyC5v3TRTu93tBhVtKZboVgsPO0fA7xnfexTEPQ09hgRdlkalwxUW/H5HR/ysskUi2oM/rgcrTNIJbUhivodLAgPTvO/DG1NEMF1kuDcGEA5eScdaYKmcp1cFssnSxNxPHWYlkVLopC3Y5IhbDgnTIEGN4JJ17pVnAGItNUslh54iqGz/ZF6cg0zXtOpXT17Jw05glylMwRZ7dGsB11Mi2kHIWkyepjEMCpEbJKeex6L4+HYBDdDfTUysYOnR7aGaOa3h1T61AAFjPWeSj2LXXJC7tO5RzPWxXH5Un5wY/RfMNSEiN1nb7l69nKKCJKGj5AvBsVypYgTuuhPIVcnlTf1WgUZTI/uO1CiXMbnzzSMqMInsJVTnnUQ2v3Iy0E6UgbhriuA0QgfYT4DCrKmnqQzAJTKnwV/vpq096bbtpvfuMN+mkbA1U4xk+5EUvvzDU9zDUfz+/at1dzMp1eqBRarZCZwjJfxtUuIsMylgaaQpzLh/y1Kdda67wzHtwqhrxPhsIBniHs8VpJ800DsCxg5VswwzY0ZDTKp8eBr7zqiIx2ZCqEQuUmNByTWXHkZZrgZYwIEePd15SCCCAqUa5DaymHpGuxhzLX9EIaXNe6hrB5ZOTKUzU1W7G8TPS9Ku78bcQJ74LPPOo8QQk0cnnC3Ofk9B6nWoFrQb5NudGjNHnSG3qYWejFn2rho6dGHNGR17y2zp3MO7envWsMf1zLOfI8enrSzp9MgS2hzywETVCh3TWuQ872N2uhk24m6HMV1rbE6MkfZMEzlTZls5GWIiaGG2+XS7tKksYKKN+JkJzbElEqytk1grkGSz87QuDFYYZyIv31/hJ4bv8C5znDu36iV8V0NqVL/9kn+GzGCYP3npjm5U7NB39utoMnsy1w0iKSqR98QxnrQ9PHNcTcHZZt/fnn7V/+peft2WrRrpEHlwq2zxbq0vfdoUsmUzFA33x02t6BkCCMMNIwfrRgtUguBXOnKVu85GWaSLpWVe+9LvH7l0PyQsuUdKc8Ntja5BFpfEv4pagTZQcNQo0olJlrU2d2t2S0HS0+e8F6qWuUiVUiIyOIuLsXlGJVttcdZeVjXIW0w0Uk7srppNVP4QeRNCRuu7EwwRVoQzoqhNN5nhyXXrIUPqkMyUCElnx6Okjkr+kKvptKq9W0nTLSxYIvUXggbxjVvOk8bn77MKgCIR7vlVmX61UtXz2WRJS+k4+LlYtpBIr4udNIlM17XWsWiKGRHw8aeDZTAZXYtIoyjtK2QdrkjvA5jKwSAGKfRvmEx4XHFqbsMKzqgMog+8wqdx+L4zJlg6tGQhPHzrVKe8dFRjdzDEe8f6xY+vUl35QnLOMofG8DOc4QIsrgL1d941JFwz9uT6kTcA9PXOMDnpefX7ZffbZsv/z8tE1ZaqmoJVNiufc6lTmCuZxO27fPztp8val7LlAZgaVWBaEUQsKBz2Ibgnrjk06Qm8ZE0kDLdcZbtRZD2AhZ8ouIEBYk3VEgOIhYNhdGDGAURKWc9EiHR28C79SR0KlTmEw8CsGXy3s6xSNd1k9ibl2QGKURd8eR9UeKW7CcMTs+JzaA0wCIfCj9EZK8CIsf4k4BM+0zT7oBVGgd5Y5hdAM4PXRkihUMWGlGuNkTPMoxPyu6XKtsbpheZmoJJIl3Cr7KRvt8KiDraOJunEidtKgcClD+eMTT7d55ZX0XI6qCAu8a0faAJfUTDSXSH8MRdBoS4HNd8iH+8JJQ2i31kCcZOfEeXZPPAXngVMxM1UEw7tWNjYXIGh+fcqjnv2S4HiRfQqYSRAYoowK55LA/kpc6AlRtNCTL2kKt6OQlUe8H67OfoKeAD396Ftz7p+6Qzm+v2l/++beZldviKv9VDk6BkMw3WJu9A7K17wIxTabASJ8d8qxcHvGmI0QXlFxLnESFyQov10OhFFQbYkdTPJYsgi9uGyi0l1YO8RHMRMVSvBOnoUQqFxaxLgXcemuRTK7to5xnEd2cCDMBV3hqlCjaOmqYVFMsy4lHukJaERD6dXasI7002q40GG+2ltTQZGkEsvrbObS86HVaJI+VAFi3IqgCQNVuC4McpeTncWsc+Dw3pkJbno7OSQYUSIU787ULKFw9/gE8I9A2ihEi0q5YYXLdpXTUE1EehMRLXtZsSKAv8PEdKz457tRsjOpwowTbjjPO730bUHLKR1iJmyfDYlStqvPFjPQfsHG0rcfCc11ht1zlxRsHVry5BkftHhe8RcND6xOIxKDrnZ4RilojaykgTaSTH5qTUIpX6ZVWU1UBaEvS4A1yUhuBXMRjBKjTV1VoGXf7WXv9+av2W19/1t48WwVOym3NCIdzGQbn9u3nHy/b+V29i3GFylaHFZD1a1dUtkJixzHaUate5mQtVFTblAidV4HvWdW4IsHG2DlRAjMfuOqH/GTI7vwq74VlKGsxR5jM8zEKTl/E5RQh9/8sQDucJkieo/PDmo7V2gNUahvTecCldvO9xhVNJEi4MaMIgMkaoIyAJlZ2gjySTzi2s9P5wFmdI5kwossohgakKoQ/Qi8M7amRjjQrsu14t+Y9rLzKjWjXVS1PB7hDKQ3Wp9JKZP4FFMSO/iqLU0NvJXhI3Hf652nxFWzyvp7KB7h8uHGkRElj1FR28IlX+p2GZuTBh07b0fkUpgtjQHtdS9nPGkibHwMsLiBpJtDFF71tdLKgTKjMAvELvbSDdNeO2Qxyk4cwQp/+oCA+SpbqKfjAx5ia7scGEmbWYrahCkX/VBaJ4QAf69rCO/jru1hu4e8169hr+HJ55RT+rn36wVX72smu/eq7z4CtRXNRc+91WaOdzWft52azNlt7focs55swQ96lGAQoqF477ENTb2AxOJYgGAs2jCLfsGAcWRA608IcwAxBmrlygcWlM2hrOsYLEA4BlgXWr9lX0Wr3ylLQBKxeKyQ9TpesR5cRBPjcExPV8KSVwt6HVpmOsV59FwqCeOnIsAO8pOjSTrxssErrLWUHpwXIEFww8dVpG+BAXIJKW0zjeihkSo6KTbeAOEiSa25q+AqDU0Y414LuSvrH8pnWitdOEjcVq8Sh1fKGQQifNE6ewUS5l6wBPTKXfgWFI8iNa0ENKR8FUSTYjuDo5FT/idrG4ewzU0qxBBplLc2nG8YcVCC5NtzMpxbpEzB8cPR1esZ6zErhpzS5waPQuxGksvkmshgOCtoP0l87xBWPrBXW8CB18GNont4pttN7ZwcZOMSBKuxu8b5i0NtZ1OXjYa77fZFuFJQ+8wW3py9ftN9653E2wHorU91DN5G45yy2v07hKRW6/X4rwZIHEnV7OBXD69h7K0Oo3Vobzw35iZXpFkfo2moVB0QSGDWEN56tjTV3zSIrbLyEJuTHjlBI76gHtJFvLV2mLmbxI1NSmm8URAbYiRQWTxRMoZc+wepHtJQnxDtq5s3EYErn2AgdaUf0GgXzSHMKlZPyIgE0/+pi+whF7/k4jGDeFOZOWZSI9YSvPrCS0AjxQOcjHzPaWRXlqSo8ykaUadJBqNdoyJg1NPpORHcqfdflCX3o0xK+SNUhcb5Aa6wLHI68WetIN/xWsVTirZVlwcGojKJ5VMthRuU5pbwP+vrK8bIAtmufvzoa0135kTrwSmzd66s2xYgQ+nUkcurvDh9zpRSwLbKvRvveLnmiIjpyKjcIvqNqjKb8sKOAQarCu9zAR4h8CW5ugThaZ5NIpSmf9bPlqdsDCpSQMPJoR8p5CB6FppyyEtmgHT72pDHwBI/GyPOid/C46U0ndIlqi64/fd3+wvm8vX1+mr7zVlkdbTa/nKS3906X7YzW+ORo5uAiVRgAlhlu1YeZIuFaJvnQW/4Az0QqzvBPXhTLkl7ACLHU816WhUXADWVLXUAbL0Hq+LqztFfx1o2vaVQJnnWkPhnkdSop+PSnHZeccjJ7THVdVGdhDg6Z0JuXOtI+vAZAQRe9nYDxDO1OwZJuW6SRxFhXvJYv8JaVHLy8y46pcUo4KmfqAg7TOtnx4rWzsr60HuuAVg2SQmaBTNko5L+tKvyT1R2jG1iZwvoS2NsrhWReN4nFCp68wTk8oR7fVzctpRjb+94BWKBsvmrP9aFVLdDI20sEUF2jsDvKnsjIqCudHoUCd/Di03cUrOlu1CxKNgd6+FBEhnn2g2283dQrF8Q3URk0ak51GaX9V1QZ5b+knjDF9bB6PHTofQRpTmdmzU17yohJna4qyp/xix8F3K6rnnHbaUrZPFu4Age2yfuL3tzPC5ngkbOP2nHFkxcjS8deM1VfXx8aQbvk5x0q+tbzx2WQ0zi+yIJRHTowaW+uTvMGp1sQbU9gnnelddBrDNwlGDZY6lIcgSHNtZrNEsbU0cSHMZ3M1dXId+9SDsoy7CfvYS6OS4m3I+XMwGpX22gB6Jt0mnHhggucFEuBMXUJMmiWEY7OKSGsIen2T60VurJIV5U6jroaBY+SRtGEwTvFqTVFhbGM0mwmgJFrCEGWs1GmIye0WKe02J76JDl0RHilD+CkSxsXpglpu8zDlOX5tNMzakGhfVeJgjs7nWbDwxHA/yLwVoAVyxtZ4pu1ZvS5U0ZPwPuCJ58Kd5T0prqGyE2RmxtHBxW7aHMio7Lltg6jBuR0o2KfkEkeSekfrsKo+turHpd+4MXnQegcaoa0PHJiCaYDGaXIcz06Rcny6I3Ky/UBOjUGmYKjDP4XQd6p4mhDO/o+PB46CDXoCpr0SLe3iuaepmGkyiMpXbE0No7o0m5f1hTf2ZpGg1T7GYPla+Z9G9nex51A4UOgi7tt+/WvP28zDDkoRFnMSs+BTovziIhDrKOFgiSbhFNonJ6EESQ4HfNp4yhdkOAw2X5SKsgVgqojgkHcUSQjHFd2cuDiiNPOoRimlzeOzydQqZuvF/Gis0E1/SMCnqTjxRFFACZTPYFlMgxWEI37Jql6zZmFqSGdwY8SqICRNhRtrKXEKY8woenEbC4gkBmVtXaUyzQIn9kAsPRVXOJyhm9aNdqYqCl8BCJfCJXMRfrIz0YEdFunH/nhdUKvqdM/ol+e1hT9pr+nJCOQEIwMd4wQNkieeYNcBfT1Eo4QWvO8IXnhv9bQx7RHQffNTz7Dtr6tc68eWtY54zSmMXFqhp2O8Ft3BBoeyVP5l8PQEuGPDRKWYM1PshR+eO9U0OmqUzpxqmQ+6nOcWoJPo2YZd06z/U56vd2r+so+0I9+FLcHnL0v6Ruq59BVO9XKhWVRJPGAT2MhjiMu86E53jqhzafZPRJXeuCUmFHV0zy76/Ybbz9qT1dzZiOMzKR7CEDR09mXbeWzNjTabfyRKHIfvLSGVKxGUFnot5IuBLG6ejP9CgNQCUDnLy6KZMQGEu9Vkc5P8JSFHvm6gV8lDZ4BqwdGIXZUDd/MNztkSjNp4Attthbfi6fDzB9rIBEIW0roZdUnbZYZyuo0MGXwxjNFcu1FpaZl7ZL6QJMGErEcCdk5M4M0FSe4aYNGJgYJwmx2gVC/hOJjYKDPaarW3/ZkKs7XclFowh2S6YFhXw5k1S7uxe8I5ZunpMb5sP8vvgAeKwL/UB5mMEsExZexzhFq/+tgcXrHek1rgeJZj0yg7BymnSjlEK/gyrPcq6IeyQ2PjdOIYWR9k7WvzpM/tp1qw1PQ5ZRMhFuUKKxK5n8b2Icq2dw/1e9KpKv7lsXD4qt1Sw58AUa2hGnErb+GFrxx86QJX4aTukgSnUrretUnLKTnBCui/HuEDZanjW6MePjaJx2kRl77iI6PPc3gxe72tn3z/K594+kpNMF7W2knF+nQRmS59d4ZHxlC5tqKsyChOivmE+TDk57pHHmeJ7QNRHP9RVe1KDwlXFwHmDjlvRyFoyCjgu68rnTpsXzVE3gCNy3sA+kzveL+cE1ChFh4nWXIcpRSaVwzeYPW6Y8PECoIMl+8xQc7omhUSYzbSbYlN5TxdmTWBt2SO/p7ysJRzo6zk5TLxMXbcdsO8UpPeGvdJBxDaaWuukVhWOkZfW1YhIYoXhzCZVMJGm2Xaw5HEad1vhjHV577VuUJU50Jac6wVgoJCuaT31Os+oJQpTyZ75lWHdrZI/A4pQL3CgFH3vNvUSvrp1I3CTzyZftUfP8fz5FSBvqKwpxLhd7wkiK1pocXwwsIHY4ktBJ+EpdBhI7Oi65kGzLsFUc7/9AjhVRkry0oGq6dmtsVblDoHSqU7bx2o8AeOMoqEHw1oo7VORMKkOvsLZq49Rr87mhms8T1om+RJs9bSc4eFo9QMp/sRjG3zCCethumj89oO/g0Qg7LvWLooTNgTP6/jEpdwK1VAiqwIWOq4qiiMGaqROFKs9+7kIuMdEP5PWqQF5EccXtNa2JtTI7gVCFxpUy/jgORME5TXT+Yl77sIDQ7Cpu3/IrLjFRofu+IuCo36FWg47hWURRgX1OdUyZCkx+FJIzwU1Gsn3laRMrVyEIt4LOzTFMkJEVYBcnNoiiZ+EiLJz8jQMevM1CRXO3qZZf1+M6NkisVmxzSQh/5X7DOHUdecjM5tCWK5kjnf2BboY/j+JSAhw/8GyjX4yvWKPKPkhkJoqBL3zOCAiE8noU8RZAUegX3Dv5Y1qWQb5l2NFuBU+cW/cJpuYTQjsw09PBlzBTkz6bzJDfmKWNbtCU2IGcL/QDv6xCyPhLG9nUYLZWyK7JSMhlV5WynRmFB+bwFG+w1LumsyV9CGaVPnrk2Tr4SZ456UMncvaStnvvMn5ugaBoCFXo+K6O1WFGaqXYOTdtOPoeLy/ZrX3ta020wRk5Ss7UQc7buVrR1TqhoySJDWlQqrb+abRghIbS4YuEUS0BTtCgu+uFhGB/BP1ZUvzY/28xhkEVlGCRy6Q6Yhe105+T2Vs2RqSmCGQSUKbgIOJbDrXUpGIdLc5o7TEfA6HwX/NI3aIiFQ9Dcgap/hAE/8L7Z1j899Oakptf/R5vTqrzmDHe8lYEE3WHat1j7TH3Iy7RRvGmItKho1EEbogjSKiz1xLjgIkQVYb1jo4mm8XZJUSwf6lk/PbyhbkFkRZe3jJIqHXYSwXbzoE7or8R+DfyOvkX5ps8h39ELgk7W9AMLKtcs+f9rBMN1p//qslot2snptO0fo7BvzRpylXenLBU0eLOczQGnDB2ydKoK/RMFHLrcUImg77H6EJf39eM1EN7X890lGh2u7LH0q8/Z3THE3VHGUeDOm/DQYRu9TaLgO920XNZSeKfruZZTxPOGMK4ggYB2A18i5IzHzQnziHeNzcjb4UpWhKVe0OSvuXIPjTpQMGG8bTFz1F9goFaG9iM4gXcn1T50VLy+2LSfX921p8D5/wjqBJlSVbTt6D0BfTdgTnjjPeKTEwDke9MwrxeDOKdRlp+5P04kmyICEWiNtKQ6UI06kpdApuuTcO9tf500GcJI+7rPSQAbgq+5PyVCtSWtrxoRwe0MTJpxesiTEVp276l4VCl/19uVLAdzqS+nMqyLcnmgU1g3SyifdREM9Q3I1THUqnFwekBdY7Qii/KKENXSLGmTNWEPvtZ5tiNkQSCJ+DJc8NvRBny1UVF1KIB0DoXJs1MsU8Voo21VeICHgCmV2iOO/K5tnNqIebKYtanvKnk+aafvMYqt6GnK7G8O7ZSFe/41hxHEXbsYNhVLa82a7fSZ/7Bjj2K0NJDwxDq8DXDKeu6M9dwZo6Dv/9SgnaLtC0dGPfRKJ9HQYR/K3zgi+ZPHum8RfruTmx1DjIEGpDw/ICljRTHAnYFo4LV/yoHyN+RKgbfbrUCeV31Ejq7yBaVEAcg/20bcs6P69fWOqbedLbwG25cr+XiRm03wVZTAo/N0pr0u3309xK49x2C98xjGgPehUya7EFA1DVBZtqoqDBdjGkB6FvxgX+9cg6BwSEveG5EWWRWNh7mCW6aE3lRcr3NUbXhPRjUmaT0cziutVpSAPKdPKlymdXg7MtM3YDOC4wHEwhJ3+L/atZuLbRTKm59OZ6TNtVmGf4XENQzM8/6RUydHELmiFfP9G+7e+TCmHbDDi9vXojsyqFHSVq0sQVUgalUh/YpobxFw4RXfWgsCS1bipDl1U3lyK5c22PEZ+VWyzFPFJQ7yyMypBLyjiCOVf0Wln/knjW/O2vnXlET7B4V6whD8BKX4BulfJ51RT+HebRgzwHXCtcyx7w70/RSr7G6lZyrPns+y7e3xO6eOu9ttO2fUOX3ixskdykqIkXC66l9JaaDdIPCkSQZLSCfAWNkm29fbhoidOHvQcAFjGzx3KT+cbmus0mHgU8EcANCIzuny9n+UDR/a8eF3Qq+LZzIYlMAAOGTVAqTFkKNU2xsmeyh9zrbGEko/NOnpm7HBlzZQVizijKxwYQlfGHsG0m88PU87HLejPwGTmPD5ngAzs7gGU9YKaKty5bzTGrLYhyiV/v4dD10QpNOMIqWIGU58SJfCYl6+ybdOA37SCwVjVoSRsNqvkkEHFbpDNFx2rDIqkSa8DCN0WpS3OOkRAhUp1tve9+t8i7CYJWMQMBiqAq7OZu30dI5nbQOjbZ1HdLxJub5ipER5JTUKUNVCBx76so7QSYvXNqBfyyenhA+SUq946pBG8Si8ErFxXHYf8ZlpuEnhVjyCPnvMNOUp05nnJ+38XWhl5Jo8Y/rI6LVi1NlfMhRLD8pys9i2+Tvw5A1mMOC+esGqaVNE52iY1Vm/EazWwdcF+k81KI1ysUBGVA6n3+5WTnyVIMqhIuV9l+izmysLaGOwbCv45lSyTr5TrtCGb3kPpqOw7cbYeXvB9Y69EC6RHnmwnxRyvDTXPS2zusxw5eQqJ0woU8uNzldQRUxIF77ktDJtojKjwbFPneloDLJCQN5zKkTjocyAW9naeMuEgsNYBAn9Gdkk6gA0Yf3xS28+op3g6/XoFDEYZeFigJ3sPx46VZJQ+1ml0xrLAjssB3j1UJUt0e5VPm+UbvHVWeHEMCJWVQQqbDaeSgXpYFUGF3xRnFzG9TZFifPWKFp3w4jjUSQbqNHXGGgYsrGDYvm2W//8IQty86lIKyMqfUZGkeMSgt+UEXd6EmuOMHkz2J25LE/4rGmj95Si1NCgAGUkldkPjJbvbnRqgkWDz9VQZw/WYfNUPDspvCY7aQqLUol0urkh4ow8hG7Br54xAj9j9HgK/mf01xuMbK7BnmAQWUNs5/s2e8r07k1WJxqEC1Cw7vQp6wM8Wb65yP0p/2/t8Jr+38Acpqn+XfDM4YORS+u+3e9Snw+iai3yZxxMZU9uQlqU3ilnjABtdmSZ+aAqzPCfWFS2nOAgfUmY14c7ktlI8FMMHgMvMttsOl4ujae7ZVSEH5+1FZnywjTRKUfWH8GiTn4zo1Bu5au7iRaSz2XA7HcPCDNbYSnhbMURzdmYeBy9xqmT/HGIYZTYgQXZszDfTF+hYQwI1unqYn150b719CznhyXC2nWASiMlXVCCKLuCRF3M6sYDnzVEk2YJKs3xHi0NhNhYG5W1ThpnnHKOdihDLAfehvoZw28sEaEER5F0VktcJubegww0mWtpyxawbbUOEg/SwTSwIUAnLO5dlWfEIhrBBUYlVAEj4JQVYywmlWnpQrO0mSSsfICgzlNwAYCVVuGcFp2jdL46zkMFu2va5ykGOi3ruw3tsxze8mkX3npku9ejrUOQimfwi4iDz9gEcWdrxjRuMmNdxTDpjuDpI7eVGSlQNBXL/+z23pe0SXvW1eDV8s+ekkCd+xd3bbkBKUJ1fXVb99v803kKHF4Ccglda3jB/OwEZZvuMAnEvT+l0cor8uxj+bOBXyouFwpndgjhkuz0dIp96gaK/RYFIXS0cxrmxkh2PuWNQkK5GEHKKBeuq5W7dDm8UC7CHL4UDT7rkZbaPKt0y5aTks7P3geyODu6YTrAuLz0lTWqsmCn2zeOvEuMhjfwnQLHQAe8KnGm4/RefXDdLpFirC5Ezvn1RURXVzftbWZS5zChi26cTaEQAd6RTJmSWtghhnjqiEWpqQ0Mh0mxDrihfBEOvHEJyr9hUghy0xgbHUFCkiLseJkRZ2P5ZL6sxfOTVuKBydQQYJVVUjNSyQyEq6YM0EK6LYuVgehsnJDcm4AXH78GySdIvNclLdJlrm0yk4tsUBAZnea02Sm0iuAJikwt6BSFIAIOnb6Lw9MDekd3zxlGcChXmwD4ME0DhZLiPSWxoQ7PMWoQchwKxVqiRLH4Wlp4antrrkaTGWGnGBf/8cTNkkxZVZTDDF7Bn6dLRr1pu3q5bu0zRpj1HAXJVgu4ZijqIjujm0uGsCvWZgTSaTvdhdPguqPn3w/nL5Awco6M+0vaeQvvEQwV3I0PGCOzoAkZsu9doJE0BdlgpzK0Mh0lJSunaZwyyrzsEXSv1ChXES08SemDOPCNuKIOK2NQ1VvUFoE/yZlUbyOYnj6x7wDQEPryWDfDnLG54eTAkzUlBsO1u6NXFFyckdfih4Y5G1YQ4+Ft36+yJgQk1Eij9d1sd+2cde7b/meFeaTp7O3aRiWaqY618HUUUDCiXAAHgtA33dpVWp9xBizWgoZ5v8QRLtOJWACtA9af1ixhsFv7gkqcL4+5pdFaFu9XeHDV0BuD3iR0u92R4niPDGZFqcA7FK3S1dzOfDjqaBRLZePsNDlAVjrFtLQH6HChGJQmJy2oahSUQV6o+DDDqVFGU0PSVY6cI2T94p9LSJOWcIUA55gPOCIwFFHhvXnslNcOd46hsOf5KvBZjcdLCWqUJ+bUy0fms7nA6HP2zPc3Up7pY14BApz3riZI6h1a7xQpDy/SPyqJrGkIz9nPzRn1d+3192/a7kMSr+cs/B2dgHsbBX3LHeddO1xt2uF6G3prrQQd4NR6z6l/6okRCPWfVQ5XlL+OUGSHU2OzoayGxX6fMWf0zVyOgMpMptwaRuukPyf0rYrk3xY7HVV480cihOIshbN/5RLpECOP/DFUcWyfrCx2epNZOZ7ifQW6h63tVGUabipbyJJ/hOjTCL7lxUmP/wvgvUJvjnvbYBjs2qyKRJVBwENQlC0zOfjOoIhHhulXl0zpV/i+puxqsmvvnp9mYEmDcPK1kHKtQXyIPItQmUMFpltIXhjWtc5YWY3MX8lXEHNjGywhWqGxYXZCFJAQhXSYHm/Lsmkpm/KlwMOpHNnMSKcolCgmdWQ0MA6M9HvGLe2tYrFIpodm00NjYTZJ/9DVdQl+jvVwpaWNPlsXEacIpkeBB4Lk2+n8kKay2LYFNKsMttd1l/zJbi2dNEZ2p1HZ5CVcUhi9bXNgVTbZqUI7pXBdMluiZCs3ITzxYTKVAeShVt+joT8B2Tidf6DDz9+ct0fvL9rd49Ze3Wzazetdbl3cnmza3RmK89asrVS4MxSOYgcMnbcKnN6DQRVsJyjKHEXfQaSGzJnP4Yp8hNe2eVjWe2ROK+fukqbfKUf7p+ezGuXoZ+9reopeIT8lLa8ap70KoaFqZRgnk+08nLIV49mvDbwsnpsvrXVtGHzEnXVZwjOKrsVc2gz5W3r7gpFa4+0oGLkjVJYMNcQhof8eHXDe/vDImn3qus1bXz4UKn4HEJF87el5BqNRtiuahaqCIrhGqbBBSntaJBAXwfWn40nAjwwZAulxpOwC4jwilPcfwi2nQQ7Rznmdci0h2l0+b55qGT2x4CiokB7/+kdltE6o9Vq0eXqZ0AFPhVLhpD190Xuu1oTlwjh8NlpCS2dhB7BYtYUP5cQddVdBoD8KLE69sN342EHCpGdpU9ovUqdF+ClW00cvvI1wigWPsUAR5YVtiHHC++caMC4Nys1ed3a0/HhvsGtEJq5F9RktmMI44jMrzJSOztUg+8hIehH82SVlqrB6Z96efue0Pf72oi2+wcj7Lmup54yCZ4wFT1E28hcoZKMv3EX2AHJokd+MnrcM5bNnTDtZ8zl6T+T1ayq8dBaya/Pn0zZ/OmMKipJfUbXDM+12ynlHn7pxBpq0TQPlziRJWRLYb9QWJ0czdcwMYnRiZzjkRA3JV324JIs4YE71HT1hQ7ohtw7se+q7ufaPIOWzIxj14lfUf3rKKA1PIzf0l/VmE6pXN7y/Q3YUFmXCc6X2oUqaWRaNSX+Q79vAbi5u21uPlrm9MZytic4U4RUmwcaAO8yA6XbisCyxPFwf11zEM/2y0XwsnjiF9AqjzhFSJilcZTEsaHlCnNOHHO8B3mnn2GQJXYZGLA8hKQGg9UizKTJMpYtRAFRlUkdTTHAuZEoSjROMbe3sZAlnPR1WAbGt7q46k/HekogHn6wntAdPeRkVmsIoaEn79MBaBxKXNZ3tBFYFHG8t9o8EPeOk8GgQfIBRoclUB/gFC+w5w7s7g574yMYF89e5C0akzDXamFVokO4WWNnltm0fbdvd24e2eB8l+3kE7GsI3Bso2xN4uQKGkW3yJiPb1xj5TuEhiOzvnI5Jw6D7MfFnELakB20jAnV4BRCjmNPZFYrmdO/m5TZ/7aUxPTAC+k81MsZpoxtGMiMbIOCU0TFMkaNIQ3jXqyx7SX7kVdgIQZdLoyQ7ZVamivn2Fh+q8aBCHZ+CHwCG34BkJxEDXuD2CeWDr+oXVfWrIiLeWu4M4xtY6xUaJYsB1IpArErsDObm5rq96+0hNM126WwLBUugUwk+SAwRFgWkiChrfS/QVldl+IZIBTBCTUdkc4SGCKWQPvyrp6LcxpA/lKYjMqsaRD6RwscP+IwrR2GslOOzZQ+c6Zazvuz+OdR1PKLQGbcCacjxsTCZDjBOQTvVDg4sSfHWI2iHDy0kpB3xlZ5RrbfEX4XJtBShI7JRRFyO5N0cTO18HYHPRPkvnXP8DME/ZSrn0afpMzqQKdmeKcoWgd0eNqxb677X5nLT1lcoj7c3Ntt2hd/C8z0C7/GlKbhOTsH/lFXLG1SrQrHG2pG3x29RwAPKNXsEYdS/mVP2HFrfoixrtgP5CunJlpHqoGLDHo8gMXK1FX1Cvn15h6JNrlgPrVFMDMTyyTwj4mEN7TLCoZYq3IX0L7EmdJLTNt9VUgDwg07TmKfv7Fv7nLgKk1sGYZq/YV7NYChnP9uzXN7HxQGuvKSp7wZnLbgwLKO2ZEYQeQGRZfyWt7804uDgOji7vIgjRjppeKxBHvoFpx/1xU2dzNZs2smuPWd2cIpCS5kuzVWg3LVKAxCOHCsiTaRD6WSERQo1HwohS13O+LEsADbCcrlOWpUPIHllyQomigtQ2DUK4Yw6IASXlq5nRzHxohuMDYNoRXaISIhy9PIZQYmn06Ig9D1BnbiwcHk7tzfh3gmjExRc4pEeaS1Yy6Z0YPSVgiOucTG0gx3FtNRqse3PqQ5lnEW4mylaff/HbPGY/DOmJY8Pbf4myvfOtK3eX7bznzttS0Yb11FOT3JwgI5VqXwF3RS/Yg2lIsyZ3t2hNK6bPLuowsub3N+kIXvM/R7BO6BcOW61lBCM1ZL85Tr35h69tYJ0FPDVru2vUF4NF8ZhxlRw/gT8i33adHfNgPY5ysMI5vpw4s7datE2vuyVMm42uF5VejduQnBx+hjrAu0azhq9wswwrww4UbwJZkmHfC0xZ1SkLZEbEk2PQfbDhXnrW6aKV/s8mW2Z7LHCc2+VuEQRp3UM+R5KJHrx2ceJixdPtAB1XDjKKcLKR0Bpx9iHcIAxa4tBfIRSP3uUE6dxUbS0FSB3tSRAq52KQFI46SyREVfxVMSaGgFMR9a9EEcW12UWAE4FAZlb9mpchJV4hByKbWAOGPMxPUoE5bZJooSXAYLLwKTLFPLcSrf/oiBUZpoullFYtcm1HEHm/OR5mqEepbeplOGaASAjW26ESjNpeV+IeSRgoPrah0iHz6hHPATyLc3mizfi9NInluW7nWxb03Zj8ok2e1DZtdQpay3Pz7mxsWDkynSPgtnOZ9SYPULhnu3b/C2E5E3m/E8Y7c5dxJONMs2fAPOMOlHQ3WLXdnNGO0aRvSMOQj9hSumtBv9ssF53gGdNtnxMXYxwe+jcz4GlkSd3W9qHZ044RUmXb/uKcgRboXWHcTNtO+CmX2MEU5FtNnxw5ziKxeg3cUprO1E624lqVh/fwE0GtxPrZXT1cKYKKH8yLU4ny3vkD6YSK4bCuPH+DjtceVQ208cdzv6L/NBPHgb2fwQ8r8X4mdmOGzLeFvF2k8uGOt6lbCDTgOrSS8oyGCOH0JH2kWIthv7UbmXRbBdFPoDH5iSucXH30ls18/msPZkzFVeecPKFYpZQCLwAsSqbimy4qmVaoCL8fI/5RYg5lVdrD2DUBuEgJLoVR54fcEUBqsLy4ld2IdLkFBGfW1Q6qtCSZZeLuPUYj8LqU6by0m80MAttSVMx+KYFtjt1WEOl5y6/l91paWtHj0zwaBwyheFrGGGyYMIHznyEYfw5uji9+yDoWDSbmLrlM+l11IdLhM9kt/xT1tGAEclXgqvhm+0Ov4F0xjNGJcYmBMYpZTbnEULahMKqrG4iaQA9H3jnfTYW/jMPGZsuHZLqTqVWhHrcVZx4U/ockYGYa9+xhlKef33Rlm8yHYQHF5/ctO3LfTs9XbT54znTS5THZrCOnCDcE5Rt93rT9tdurkOPPEe59p6+uNjSX5N29oYWBXhplE+SKUvkqUR1V5zll+8YvcJ02pSpPL63om65sF7deJsobwFTJuUnfeAmG213syR/mwWiiH2KSvwIjXg5+rbi93mjtqI17zjVEy9jQR40ug7NzXrYerLe5ZGi8CHlcLAagZA5SQtCfwpEkRLC3y64IFS4nT4qSLWYxbpk06AsjvQJe7QIX3JjuiberNO8loGUrwLWWUpgWqaFpKuctalCPDSIwzTrrqLWr8+GAuuYwFBOWklGeTWNOsqTYBnjpURiA5ZU0+sd7+Wk5wtOAJVQmmyMl6RZt8AapwBBb24o93R7RgHKkR583pmPAkhW7lsyrfNm9GyF7SQhJzR2u3SmVsC3gsWTlyNnkOjmkfx3A0fGaix3rKvuVFSMlbR4T8y3EOd9lBoR6bFSFu4H1ms71liHx0tGx0m7ZmS7XqI0787a459ftNNnrsU8YI2yPVu1A6Odij6Dp5MLLDiKdrjAWIDTN2qdoAETdx+Zwrney1TXdtN+925c0+VPBOWNbZZ2+14n32xDGCwfKxalkwn2uxnMmLa3jKoXjObXtBWli9HV0GE43IJ3bSnWjFK4TP3yoQp/7TB9rusneWHjkAedMNLhbMcupA76Imc29TQxdWsoqWu1WbdHGJQYVOBrq5/r3GBNQztiGGZa3tTqJYgyneSTxpInoIHpTrv8WFacCrXpuhGaKbP6VeBEUDtCKgK4VfieF8HkWw0Arltj4+K0jNdR7EJV1+DJDiVf8Vin6XVtnl548VQ9KdvxxaVugYh3+DjjtnPAjnSupGukmRzrixAlzo+50jpeSaCg+eSA0xoLpnMRSJ8f0xx6AEADs2U0y/NPgulJzwNghBOVNIpU7ZR7TOCjxC7QHV1PvKeGmXW30JFEmDyAaRx/52l+lPvgNPJxayt3JL2Ji8JsT2nr16bt8S8v2/LnZ+1qtWknzw5t9TZ4mX7K2d3lSbv8bJdTMI5aB6atWUdq2FjHyV/XoDPgHWUc2TO9dzTNVLn6VgMq/6JiRPR2jLzLDIWRIIaxM9fnxTwQ7GvR66wlxgp++D9wnuX0qFkehgVH+gZ81kC0HIjEFb6BN7IZICuvfGnR1mbJQ5qin1UT2c5o47nypUJOHxUbB7VzGv8eBslBgqQyxP5UB4GEa4GPmmwlfIoYabDh1QAJUEmEMCQ5zpQ6FAouyoyRRKoMLV/pNgLsaTmNIkg8oZhM1TtlJEECQRCjlkzSgU9xy/tJXHr9LVzGbV9Zqeo0cSq8g2jrLZZU2zUwlhvvrx8KqgttIJIXmRIGL20Bd92rCUBhkz68dOa4FILfJ/fICh5BVxlj2RGMPNyIJXQqpxJ4BCqvSwvzaQeo83JURoDQEPwIruniEybe2rXm9gPrtr2PxLDmczqKEjWfM6OOPVNWP3nsXvWYr7PtP2eEs/4taTeMbutH5L9HXe+i+E99CoD4c9oIHQcAfVvy/NG83TFF3VC3ry704dLDBXS7+cjoMto9c73k+lDabDuSKQ/ln06+OwAZ2p7MDuW/LNAzkvkOjzWjmTeJ5a+yaNsWKHT+qw1A+8upHSW5JhShcXFVjDqIJ8krwapfzYTUyFmet7N/hIOw/OMNuMyfQaD3PV2d+q9MoolS7bftTfjrGUqSSl6tzJVY4QcBmW5+5MZrL2heLvw1wFdauTw8RxihrCQA8OOCQmOUk2GGkhAcwSWzqp6KP5hKyG2DMIq6oM9FdsoRaA1DavAAgLeodUSXKFc6JVwxMkwTHXBelzLVdTI7DtPHZoyGofBXp0U47IAkJjlFpUtVBsTU3FPyBS4qYf4LjWmhmya5+c7HAu6IKS0Knu/Cd0TbIvz+ISRXGcWyu+WUsfPJl7CmMkLpyPs3CdOmTMVQFro4T25Tl6PWHmW+m4PXTZOTbZRMoymxUASraa8nQBgVXE9BBdqmotJ5XE9Zn+3Ju3vOSOx9N6eE3WA5bZU2jUGmU2v4dKVNgAcogevIuslLGu1z/e0obRvkl84m9VaFf/pw1zZLIcgPKLUjWdZnpoLTJwzOHoOYqfKaDEXG44LZ8BIH17YwOIN79I+p5os91aTypOmJx/B+Ka08+BEC7zdaVxEOn0Fye7dpz1H41XQGa0opwxwF24prDtsr1KW8AkZ6YAQiGQaNzQb70elQBA5vWlpKmJEiySUo448cZE7uR6SPxaMy4LFQNiLEKNhEFagc/UFIFVoTM40SsX1c/RwhsTLLWHlw4q3PKZjGRNTCyuyMItAXJcMPOgPDJ6NFpBzmmQ+9qSdx24X3utPpxoY4BBKHWDLSJZ00RlKJEcYDyfXXsEWjtGvZtfaeE3RX16NVIvIlnwqo/KoRtPClLkcxe9E4PjeTYVGm2Z6YRfhd501QdF+w6usCnNa5oeJjNxO8BiObJI7ENFhB3br4WoEXfCeufdYl4HbLAbitGy9PoAflc8PIvtrdsi5z3Sa9jGaeWlFIPeHv6Kgy+bHvF+ezGJQYHOjOWkeW8ZOdV7s5fVyclA/K1B1672sG3BPIvVkU3YPNHjBXkdNPMmawRDn00o4DlzJYSl1+xIQVxB8nC7IkqeBSdnbiyCX4zQHWamyf1yqizLGciub6NS814lpnGzPVkFdqpluUCgS8yMgR5ohQSxpmcUENKWMumOsQrgRJJxkk1pPXkEFomsJer8jWwxDC3GyGo5ZT4SQ5cs21IWKSRbtTBTfITLeZBQsMCTI860Pw2dY0nniEER9aSUeswrCiu5TPuO2pctQth3tcPDYheKyVrBJurkAYa0o4ZDxTWGKZIsK8On5leYzQepszfhBLOaeBCBrC566iGwQqvKQ6wk1QshgA8GqNFfwa02wX7bRyp0Xg1QtYL/ncYfg2tImWupniNFQlcDMEpXE3LDup4lSCp3ME3qenoTpmHxzAOdKdoFkTRjvvi+1QVt++7IJun23MLdQ4GtKWU/B674/6PczcmGa7TR9e4Pc+UuOU9JzpprKTEQh6qWtPPRPWf9JJsz1VBl57AhyReHsGTzw8RsEOKG4eSXIzR1gypks3X0BAeXcW7S3XS9VOoGRd51P60PrlYepSMShLHVZ59OTYIfa/JI+3mGFnaDeJIgIvsfBeOv1TR/eV0HurRYdg/WIZoyNOSYjw6KguW5ReZUcsnaoQUCnQQawPQZaWkZbC9baVdSZiZV6LVWEQBmdDR33lzOc6khbWZt6dl+wgZLFInS+e3fOJ2FGBI5HFXOBXp5iskJNGRqaYhNUiac5vvqbYPNtR6JJ5pF1lzs1yE79Eb5SNDOs2JwdVrSfXfMhzV2pBgnN7+eeDhrfgc8rkSJaTNcBn+pSRBMwKhd4hiTIKgcYm+l/I42vBXnHLxerb5ihNZUSB6Hy1VcvvMamcyrce+0MwHWGNuMRtbG+Xdebgtxs1xLPzSSGPyQmsrs7d4GBU8z10KoQn5P0DivQvxvHgkSvpcuMGZ3/l+B2hFUlfHrPBK7u6MtTl/UgPZOfaqbvHAXWZKkOoz7dluioc4Md25CKgccdlCO5oiAOMIzyWxdm34gsaE/jJrIePs4Et/EPv8WWwMwAFPzTh677goZ3P5m25eDh1BEmsEDWlGYTpTFxvf5xKpPPXXSstbwiyowFUdiw/hufRoVFKnXFxEzUp3jiFfHe9L6zMmgLN8XXL3vCOwsQjOCJT+PG2MB2hS2t7HDemv3FEbEqUCh8lIVlfO6Xl7GCNcmj0mrzcUqhMf0cADOnExSW2bPMaT0XSBw1a9sgZ6dCvVbRj3CGsp7XlLHyinlp7gdA0hDJTXNoobvvPR2bSU1wclczi+PCXdOuo0anyVYTcb2N08k6bI5b32XyAtRYcKp1GQ1h/RETfUW8OUdMTjlq5l+eoC40arhkjXG6PqLys5Xzpz+QxdEGIN4z97zBNhIPk4YY6oScvW0XD5Ut2hJUScE9gkErmMbSM5ijNWOtTXUZJy6Tf+AzaJDVnFuGXuINR4bOchS2bKx0X8H4ocvoML5t0MbQVTWHjud1kB+eq+kAXGkgarxAcyua/yySknN2U+2sYlHPkYsWswRqCYxCV3Ssu6nTCveANBdMpxKaZ4isEIhQU8tp5aSHz+h5OnHa8CfJD5ptvPK+MoyIbEP1R8GyIlo8wtx06klhCGSVCkVNeZXQqZsfYISpdrI91S3enPTUmLZfBJRZdFK7QxWfzQ85YQNej4nPZVO9ct93gkCQaIp0ZfQjFnbdvASsGn1xwmz1HsZhb+G4NBV2r7LNrCq3HsFSEWEfrt20QZadHuBDCrKHko0JDWV+7bXysPTVuI8+tcGl0AMpNVOm1HUxrFWyFNDugMFcBjsJTfHAlb2DOFA+s7hCiOc4U8igSIIyPCBwK7OMiWctRrbsgN3fYChSLtruwsY1S5/85ZEQMI0sBsSChxefS5IsKLb1HZZOa3gfhqY20KmB821beJUm2EOmuABIa19s/ySv5qCrtu5AQWSiUxT9j8sH7r95mOvIkZatcQckD+gakJbPeTqm4lOekEe1f0Q7fHpby90VFWMIdIR1IAarpoTA9EWc8HQyGjGBULISCmrISMsoaN50fy+XIDHGJ8/md3B+hI8sC2zit6aGtkepMIyE6o1hKSxxRymbkAHdGYyvlOv8h4BSTcgVNHjRmM4Fy9eIgrkkcnaiTlvHIRtCTdWyL1+TFGoIr936MA2i9+YBcGBmazhS/0xrLQovP3fmmKE/uu+mhUkhPBE54FRAv7vQD5cJP6sk/yoA4GybGFXgrircurnua9OYWAZ/QFxDWzPAm0y6BvJbXLJo8nuV0Tj7XQVvyvBEOLQc9I6ybH+LcT1hrOkzDy9BNBR7jukNRfI3EHCLuLjA68F9tzP+YSY99ZdW9T+wPec2YBjlcx8BoTOATvEE3yanG+JEZ0q8dd5mgwZLH6S2YKJfTH3o/5B0VSpDwspzyqFyK1ilkppTglQfF9e4sjLN8FC+dVfDhqZd4i1unaeIUR+0FMEiE/koXPj9qogxJRxJXiR4KonBe1yjhhQzhB5/bADoueyzx7PSRYLmcfaRB1mNox+aaTnfzwN2nhDBRSyzDZeTaPxVAQCTZ+vyEUTRiWCotZT6Sa5qt19F6LSpZdcm1ZQNHo9MWnNfGzIPfYSpBCQlpjrzCKNDWOZS7Giu3+BWQr3F/6vEJ2S88sknUYzsL25m2Ikpcp4NpRI4l5cFKhB8JVWnjusKKZEzRe0OTLU0Z7ajPOKzA9bLSYyMQej9uRmiEbF/W3/DA6WA2bwD2Ra6T+Zzp3KLNThdtcopUM/Llf8EcPebQJY2SI2yvd/bIbX5qYC41YUTz1QiupZ3uu4NqGzSuMjU7r9Qvhf4V1IE8p9N5VAiF82/d6vZN0Zzm0qjwg6JZD3eaiwM4IuEDPIonKV2bTlNeaDNlle/cwO5CIK+EK3Z6YYQAr6wMefdaL3A2Z4hG7miTSwNlOrIJXdmhJC9KK48thrfMwEILC8A600gi0WBaIQlDMHMBnAqaRTJX4/kraa2pDB/h8Zmm6cFejaYW4BW4zNEhUCYq1fmIEMpyTId8s/JaO5/PQljo69SdkQwaITsNkcpBdzG8hFmCJcV2LOxYrtWiyrMlhCCoqYB0JzF1yNBwg3Kl0GFTWV3K39HhCt4BoTOsrXPyaJsvpNVyu2B33r4kb+L7Q9a7PDxpHW6MRPFY+1jV3mEAkDBZAYWACJFJIJY/ta0NtEJv/Qo8c3O9bbRZOQXCFM5NJfcJDwyXvmI8GKLEM+AXjK4oFNI98fXe3khmTaaVu5usqI55oZXbA/ate/TQhiiFOXl1Aj63KRghnYK3NWvMl/DhatdOfBr8zJHCaWOtZW3DYc/ox8eXA00Yqhxdp1SVP/2zLfLaFte3FEP5oV8zAsJ8+eAtn8w0usCbmhkBZO4I8/fCriVVAPsGZEDEgFY/K1k0BV+yVH0aebQTgbFOvnGSoZ1QLuItZyga+4zQQPn3Obk9xinrZ2HEoeD4GITL5lhNnE2tZlqRjaAZEsdnDLIi1JmuAnk1LICj3LFcKGStorIwHawRywZ1eAgURqvDJcwqRnJFp8MAOsA1nkKbrV1h4hFcSByMSFx85vWPDAMDMAogdfZOFDaK1ssGiXG85evsJxG+VQFMQ5OCW1DTpRN8vunZXac8o9QVznWMM7Vs5TMVy9k4y0TR5HndwM5zaa7PKJd/7yFb+oZAKOf5d1Db4TU/rpWy2UE5y9vTOWUCbG1imQk+iLXjc+AYPcp9yDy4qdAgCLRPCLemp75pa7JBCW9ZXxK60tewrbf4TZt41nIH1Vvqt1z4TB1gyBZ3JI42I803F/QT17Ovwetz29E7FjeDF94XlEqHWLf/9x6UDo20mwxxuxlDLLRaNJtDth8lUBGyRg4SZY8I4N7u8VNPmiinFBQfOFQ0+VmbcdAUjzPNUCdv6UNv84yNPG2DTpp0Ya+hPuj9VDz7C8Tl+xY5v6avY3zEU4VgtIiQdK2v8ucwW42QrGpkbe1WujC9pntCcRZTYTIvJ17CCjzMsRERFMIIOVnpbOsg3Tpk7EMXZpGW0Y9pjPneHDdd5dGiOf2y7Fh3lQWsxtnHsaYDtzSTz2U5LpMusT3VqEJvigA1jZFOR2SSoD0CDHiK6QiNZ/vatGMFONuKt8Ot7A5LV/cSwecmg5sSCFqmRyAdmwb13n+EViEXBThyeNgb0BE2VcoNI9pzXOPSuZRyk8kNGUf/BfyabeqQb6yva6m7BTCMXBvo8dGSW3h3Dc4bQ+q9IrzkGj+9QTluZm3qm6/MvyL92o7AuwGi4iA3sdiMtD6lPXt72SY+14ZyO4V2jbzbOy1mnYeCadijEJYZXhg6zmltlhrwQSWKLJHtvUnfxRJFgxdOI2tpAC+dPfR+r76An1xnBmVhvPwa/ZIg+C1C35ifHEG7PJpCRvpzOOJelqERdyS04MXRfR4RsyO6gzsCuyylQxAC22tcvgVlJFVEXIGhBABm01CnKboxhZNQ4XKPyK8MEoVlYGLeAxIBgQjyS8HEIPKHYXde4sd2qxa5dsq0nIc85Ce4CqY7Wh9xE9pgIyZbZzYuehpYKm6IT4dYT3qFMiYmSoTQdNsiXI0axegOQYdXnqO2CSp31qjAlWEABoGrUYofiMppdkcChzqJEQjBhbtVpz/UdTQQKWtd/BAPkIrrLp95eMcKt5ZnLBRmKMfJBcL0OXR8Cg2fI8BM605e0R8v8a+o6yU0fVb+7vN52382bdtPUe4Pdm37AfAfQQV5u08YiD/ctc2P9m1N+g6Y7WeHtr2EChuFIXTkzfNZjmZObSd9XJLotCPmiiiGXQWxXfDNUcowozJR+ViKRpzQhwBUqDIypVy2NcabcsNwC+9MKn0pe3BD2fzYtRQrJ3DCHhCOJJ1w+i4O1Fe0BzfIK9m07gC2i9SPoy7EspZLLDepVbZ0dvk83IizAiek6m3WYX1yKiIr1g3m5K3FEoK34R6uHYzp2CJEKQvM2OU7YiLD0CpjISU6ndEXmW49cV1vxCq8TiXXWGtx2SlOMUjOVrsL73R+2hf0pTCE+QGnlGVDAtQ2z3ThdIbZvSLNcl7Lj+xcIjxUlZcQ1ZqUJGhW5nz92FpDwNQh74GkHoiIQMkBBXM6nYV+HxK1vdKgdLhTpapZu8UiowqRNRDXKGa65doGgtdT6lhik1l/TRmhFmtGuwuU4uNdu/583dYXwHrmkGmfxzN8H+Puatt2l5eEV217fds2N1z7SmwliCnPFD8H98IRkPXklCmk2/b7F9COYs5eUQdKun9B217CO6eYncEamAauzaubdnfFFHRNvzCyejNb5mTr3kbh5OhRaElzZJEnOnmqCEJKQvvBpUY6YyikDCNURkQJSORK+ROpfCVI35XRV8krnW9xmTTb7ambwFtWmgz4qdG0cEb8ASpdqDorv3Aq8+LV2LkXcAfxmW31uojcVyKxAReRmbiq1F2kQmSmAke9camMC4nxZZoO752XX3ARWML7Rhe+4R+6L1xzkbVjB5TJTq/yDkV3tXAK/zhp73Q0gissP45+7oKFcV0h816REVdjBj3FAJyUlrMjo6x4eWAd/sdzbk8gjBoYFSsdALyK5fRuuUSZhLdevE6F9uS577GMpQZ5FEtFRyDdArdqORMycOl82u8oYHucMWTKIqmkO+k4MKXbvmjt8uNtXpCjgfPQ7+nPnbbVN8/b0tchvH/azr6xbMtvLNr0/WWbEZ9/4xSYVTt9/6wt3wP2nVVbvrFqi6eLtnjs4zJMM1kj37kzOKMcyjzfTdpyP22rCfkhEGGyCXp5zjDjlHT9klHxlYqKQcG6z/ox/bo/SLl4C6BgNgYeKJJursC+8Eze2iXpg943ppV447h2E6tfHXkmE+VVxbqzjuNFRWVtuiYhZQjp1p74wEkrSfZBkWFfCyPOgh3KDuvzYtY8pJuGxrwKokUisCIC4DMqGIpwpOsMS6lKc3WZOuINBahRq+JClAeTePAycOCz4tH+pCbDsFKOrsPkV6WDOJ9/EvcSZXNrOrVCg0rmLqWvGfNBRRUwr3K+QSm8b8e1obcOfGmrc2mVJ/d2ugJ6+0EFTVm9cTQjFspKISHKjLOs9I5RPALBdTpj4AQmcUeH3Un+VEFjoaCp9AqZ3aEyj6mHKbLBNHtQHGUIKnTRfn5y1qavZu3mw03bXuzaDF4svzZvq59DUt++a1fn23Zxtmmv9afrdrFct9tTRsPzebvz5Tye0j9FDBbegPZMJkbpatduX9y221ebeqASA+DOnu3YMHtwyr5Zb6GtNlKcLmawwXtqwkN/Z8/O2umT07Tp5vU2fxPF8pErd0JL2dJ+wBUA+8CjFrlFwLXe2xH2o22NEJdARn7kfPQSZ71e2w12zpA/0/31OruxlselyopWaF1EyiDSXsIBI4nBQgOdCTpbEWfy+LFrxnJj1KntcJlwu2VGMdbXAaCEO0nujGVmmEalhmKG6fgipiqRDHNqy7YqdSMlO4lqMQmuy7JdS2kZUVMosvBhTLDwMQ3hcUbv9iw0puMIglf8UWIjEbLCk0uSVXzfl+iGiVMPN008iVFzfhjnOgiEtR4iqsVcAWMZ8dCwvLDpFlgFAsHyELPvl3fao0I5Ym5Q2vHPoB52lozMyaUDNNKTgx6JcwGMEpS3DkNkRk7oz7seKccEjEsICByNEAntzNioMbFxEsxiTnQHppsKQ52Qh/79ot29RhgRZMVu+Qaj2DsI1Ndauz5lOjjZIiCMKG6fy2fo9j+Yd1un3Aqy7QKOYTbiIxm+g/+a9bo7o5siS6vrrqJ/SOhbuPw/Belx15EaaRuSgwBOmCrNyHDKdDfftonvNHlzmSe4beLmmh4G7wmjoX+T61u8lLsJdOQfRalvymh/gve9lvJe0bUf7TtPz4RS+EIPQAC5SLV0SwmdD7Gm17XT1JoxyGtySDdbp1h7GTnCayz11uhv8vEZcM0fZaDFUzN5JtCyBC5rgtw4OGgO5abt1XaXV4RrOPWpO54Lw+FG2tgACXCQFxw4E5pvVrJjaSGWPAnPQleLRKZ5Xte9EmAgrtZ0IMHd1174ZEWNgMQ6zGCIeU6P4gjCHFMFtB7ycmCX9ZynFnxExHg9auPIg4igbL64NR7tXq2YDuGd+qq4+Rd/vK/6VnlzOBb03vT1kLAW3l28KJqbGPSKx5Ds4Noxs33yScWBT2jhLDeBoZWRwJ23cdRHgPvRvtro5szgRbb48ekDe9/bbVf7dvHpBW25a0++ft5mb8zzNquBN/2psBFKU94JST9mM8s5LArh24K93+a/pfoadjdubmjbZDbDGC3anJFvfjZv0zNGohXt8LT86awtV3Pay3T1kukRSuOxNKfCtKQElDCWfb5v58+ZbjJyStft63XbvWI0vGQpsmFdydrR91Rq0H0vSnYdKeuJIYU2myY4dy2pvSqwXcD7SX1dOPLbK65PuKc4hIdeB56PuIJPRwdKs4CVBwqyDC0lfmkRmibXm8g0nJTJVBkalePk47NFB/8+Ibj2gVtpMDPVU0Ad6lf4KjhcRhS+tluiM7wTSoRTyJ6daZBMED7EUXMaJeUAKEi6jHY2jEtxjLpidbiKIhIvHJRHYiO4hKYN57ROegpP4cpxKvKOawbr7V6LCIk5pylcGKT+IP/+c4oKamNiIBhMJMjybsCcYZnP8Sqj0zb1wCmoj9JnWspU1ffa+NyWr6E2XyHPUwgM9dk4Adf2hK6YI2gorze2Mx2sXk0jsmGDtz/s+rzyOydGtvkjjLvDAus/RdG2MRBL3/dxivLPNgjChnwl3sdaXJ9CC5fFf7ucD50/y1uvoPkGvD7f5YHgW5RN5mBk9g7NGJk8w4I/uNt7RvQRxocF1A4Fu/rwtm0/3bZb1oXrC+jUwMA3IKnDhkLGrRsta4yd731cZGrrnxmqoBvK3N0AT1scSZViZz03bqYoR+JCQj0DqeDZv2FTmkJ+j8s+QzNL6SpP4S5/FPTIoga+ZIIwH0tUmnF5FbngIrnwzTzT6ArkBX7gPUis4kmnBjVyqSxRiwbutfwPz002j5jKQhSAysgF3nga6HV3DsUJSVMYtDoeLxKQ4lW0QCA6g3yETqciCePPGOUsGi+RFLS+EB0k1cgII3HL6Mx3iRRlpfFRSD6hPqDEyKvOStF4045bxDKI5GxmoLBuaHhEx51ClTJMA1YrG+HHamhZVTr/uMET+I6Q1qUFvkF4rlnfjH8YVavmTCGc5ql4176azZFQZoQWqiBv3J4Ik/lmhgATnILXzqnXwJOfP9xw6nVN+6lz7ot1Fg3aN5DhNBF4Zww5uYxBEDeN1Bj4rkOFUUM41kFldagLXPljQOryaXAfEPVxEO/z7XwCgLm0swL/LH0PrtvPQOqtghfw8HO0+VbDAE5qnbjT+Apj8uquLTaMfCoSIN4WOX2yaudPT9v5+YLR/w6F27frz1C815RH0fdX1Iuhsl/lkX06Xg0he5KigNgUeZTrJI+f8ErZrC5kIKB4xUWoEjk6BjJl9V5nc8xr4GWNRtm+VcEUUMO6fVBlxCktoVVcIBkDis/ufX7B2lR+c106Q0xNT3O4HsJcAZ3Mby8PYmC9wHvtus64FduhKp3llSWTAsRPBJ70wo0XX/IMSYfYTIvsXJAFn3l+Uu5BnI/5YQww0n4Pa6PwJIXZwORUAQXMl3T/5MESMoGk1K0ldhRUwWSyc3EZLdMd5TISgmf8eUdqBMYne/2zBL0KbF2+ZUrhPSCQCrJrPTs/Ix9C6NrMaWaOQlFZOsp6JL43PKM8fmymnBycYsFfy4HD84Q5S3mGcLr2xNR6PM1t/AOd7KCmmfWBU98SHLUDZuKaAbisq1DY0AaZtUYv70fjEgPDB0D6D0W0HvMYcfwjDHcSs1alPJT3NlAtynPzASPdByjRRxiwz6D3JW2/QEGZNrrrOj2ZtyVKO/W9Ipew6YJp1st9W18puNAPLtuvUQteeOQoUUaVftLLK77Ko7BRMCjJDEtylJXIS9Glt/9jpA2PHj71uKEO9Em33539+ASGeeEOlWdfA5hgJ0NldqdZ/SjFnLdXr5lhRMjSBIBJl4hQJFB3RSKhDSUcOSGasLSUeqAwwkzcBotjwCgkOTUuZ4KhvHBaT50NqFjlpkEP6DDRq+DEa6RH3dJu6YyM0kmYl6mQmv/mApnnCpURGytup4zujlmF1l/F0mKpZCqbc2zjeQLcOLQ7zXDnybjlk+4CvS/Sfdyj/njdZ81QOhCcMIL4R4X++YNPBivQeVp8q6KhOCeMDvBG/tWgBkG2x5GT+ms3S95JGOLDOkgB9188VSCPpvnGYSU9fwqxW7DGmsNv4t4/cMrJvJHuz0uzfCU3czLKM2V000FaoiyWP6Bke2iybnBSZTadSEO1UWr8HJx5Chs81uvrwR/RrjOAqcDppZsEmTZesX77/KTdfMoIj98xvdz8cN1uvr9pN3+6b6++t26vfrBp158w7Xx1aNeMgDdMv0t6rRFFzrRaDsBjqjNtGF0pIyjvT49bXN4pWypcvQ6OPAvoE1TEUNYqB8qAfWCYI10464wSAudIlg0qnDOL3O+EDYiE9jbA2eyCjyqnp6M3XgsvblFmsQyJlKtU8g30uUiySKqAN7h15khkWmhAeqCpPUQRRjilRIoC18s6zhIdddiomgoQDg+OpBVh/iSU4cHNCOJImRGBguJybSiTVUSnRlk0d6Sx3OQ7/dNVB/Y6rctr4mF2z0u1lHFu7iwru66km6w3nvt0hFq9ndYfLX/0ZN4eP8Nqu4lC+/OSHTvjAsVjqrR7RXfcgNBpEmVpRjnCVEsoT9Iuyu89fIhUOBodWJvFcs9UKvLJ8jUUDr/+AWEO2ZLmn9rPZRQK6iiH6ALMVE7lcprMdNE1tfVrpV3g63wz8AJQFc727pFA3zuiMnmSf+K7Pt7AUHydkfz9RVu9N88/1vifAf4/9vQ50+rHGB2MWJ5YoDFL6JrfYITWlEPJG1PFPVPL3Wvaw/rQhrteracDPGoFtaxrXQO77nUkkzExSOlQeAbu9Dk/XSpK0QThYnh72I997JVwhhTPPS9DMeSXYMCbrs/mHmGdZyU/FYgDeDrJqDMI/yx+R5sn0H0JLz/jWsMPqtCUTquRqMqbp3O3zEaZF+GyEtPNBEjN1SIo7F5LjATGEirVKpdlxEGoIo71RmDhnsdxRn0Blha8dnSnQDhdEN5KqeyodOARRxUZTEHAiJTVM9P6CkdxSnDSiqhMQdy6L7qr3sTJziBMip2jgfZcnm21aPBTT61xKOOIRJbOXbw8CBirDwuW9T9cj9xIYbRzXb+/Zpr0EdYcC9+YLk1vWOsxEs08YT9u2OCXKNJcT32+ymzBZ4+iXn6+hufYa0ZEp38HRzD54tSQuq3av8b1LOId3v+m3q5tL7V7xhFq7/YeIHZNR92hvqbF+T9wIJjVpZ1go92Mde5MTglp38npop08odSb8OApcI8R2Dfu2uk7k/b4Wyjdd2Zt9kvQ/A3QPsUIkX94zDqVke92zmh6Cp1PGD1P5Q9cZyT0/SS+J9L3SeYvhVE0jZenaLwlEWPiaI4sZFpMetaZhN6fG7uQrkmrz4v+RIZsDhmPr1Ept7RSEjrMNwSWhC5b9nXFNQDiytMFojWZSGY45tN1G649tOHezqfrG+DEKWyv2Mrs0OAiw3rMM244nFY+DCBelfHDRc2hZQKVcl0NrjJHR3pQUaEE0q8dzwNA4n6IJF0LFqvAdcomr8JRbAi+YXgpAT3dhIxwYRCedNGZJQMNU+iBC29so14BNk1CcLa8siu/ngSv7ejcXwOhazn/TD7/rEKN2Zlyp/IcRULhHj1btqePV+3k9q5dfrBpr360bRcfUv4lOB3lbqHzhko85ItStmvE4fWiXQF3+ckGxV0yYizazh1GjFVN3aGpW/20n2+d3ZQ+hYhw679yblE8J8jwwTaRlzWF19AeXsuT8AfBdSoIQ1S+vPjHhWIe0SFfS299jIoa5Z3viPSxmKfkv8Oo9EvTdvYry7b8RUa6X5i3019ZtNNvL4jP8jLW0/cZ5d5Bsd4mfEaFKNgGw7sGl++vV/iyWSRx8tkpBYYtMxX65TjSqWxk2Za49KmeH2WNqHKatRtt9CHcWVfGameqSs/moWSKBRN5tk85dRanbmgoMTPYUHEJR/8SQgohsK6VGf1v6HRfpV6VpP5gI4JAmkIDCyEMsJEqTJhdgi7yNJwyouh4EgJ1JE5ivbBhBZ9v8nQhsseDqLuHMKOROjcaSpHI68W+7MxLmRDVhcA4lQ1FjDAFuKqt+o4/+Pu0XInDju00VqvJ6ddxxHNu0c0QLl3Au1OmFc1oSN1u+DFLzPrPv1paPGKUe+e0nb99mmfutm7dX+7a9vWhbRjlrj/ftevPGPWYZl6/2LVXrzZtfbNtq7N5O3u+cmCiq5hTOKdV6OSTZMV0y3EFCuWG+3nnIGAKW94Pj8/ID1TWn5TNbq+nDewYvLOQbKELhEtyZi4IfBa8CpGCRVk3eJyyIivu6PnuF2cEPna1ZV23WwH0mHJPDvmXnOWbjOxPoYxRzn+22YJri3LFgIPaMIcbpBWShlxKqG2Qqe5ienJEhXOqHLkVznL4sWQwX9ptrZ/aKOGDdhWXKu+hoxhVlSwFCSnWq4KrF3knCEXEC1QULc+/AakETOeL9rF/48v6eGAObV4Mr7YbZiTJh4b2jgnB4bxDuARURboQYlkKOgpIZMpazoLduVOosCe392JHVc5yJFeZGjHGlmlGIHwY8IVC5aJkwFrSxufFoeAZa61Bs/l2jJbfNL05UcTgx4dCy412WwhnXvcKqGWGRdS5uWEnxChwrdewWalt8k/aX61RnJvbnNxYMf169A3Wc7+4aE9/btWevLNqZ2/P26O3sP7PUaqnxN9ctkfvLtpj8ldfq5vSu6zZHC+hz18q8n7dBK+GR+GslzZmlqLAIQkKiesSqQsfg0EA24F3J5MGOBZnyk9nDoVL/8b4yh3LUhqhz9vJlGimgHkej2mrf5DojWwXtrUGZLRjDrjFyOwYUbfrfbu99t4jBsg3Dm+EtRyqYFv40QjIe6exGrGslUIr+WofeVFK4OrYHCHenT6n7/rclulGRp/ZDeUkN31Y6GgTuebZlwAkrZeJvMIH+baks0tZhSUBl/fL4N2LkKz5YtE+oW3XtHXMhPIr+EB8r1QV6gVQmIzX/SuoJF8idcLGEQqeDsErwJmWpHzBWG8JfHVe8pLz0NkwBd2NhAKQgTJtCHav+uiC0jxhicY6msF1l7dcZ5pFZLxKINbNOkjjtxyRqsdITwsy0ytUocUrnU6TUz/e9Lof073XLIrVtsy4EJaNaw1nb57uR+GuPRNH5v4x1v/Juu3ON23/CABGgP0jlGrFWLhCOJeHdj3dMTqWkmWNkq41xEtDiJIueGgcWtJ4+yzDDF7jpfZDn81RJxNL6DV0q2Rm6kUaoYUn1GT7Cjft8OY8lns3Q5F8hz8LRD/+W41PhDj4OQqIRjmJjEmCyuUfY7CYOaBk2xtpUpGEoX/kq2Xw6W9pI8FDBfUinxGSpqevBrnSNnZzM2IrEKRZv1NGZVycujTPa4LQR18qD/nDEOWDMP8cY1mgCFJXH0SrrJ0f/NANjT4t/+ntDhgrEYg8I1pgpxOxcAKLVAR42FsE0NIMx8QlwrjlZJxfxZqswGZeD2bjeWc5H3GPhtjnR0eVpRLlxa9ToY1GIYjkJT2SZzZ1p6O7k+xcEwnNVGB5adc7KmYt1ekUVjQxCEQSch1Lamie6WSGVZKGy704M7m282Jx5WAIA57OT4fjfc++97kSp5BnAT0RcbI+tCXzd4Vsy1rssMY+runCq75rJc2UycYEwpob6KQrOMqLr/nTuVaY+YIVXAlUhcUM2mjY08Mb+aHwgcvNmxgtYWwPTqzxKpgoOo+GQGo0dtDuIzWSkDU4U1Q3KRzVZp7klxngdicuN9pBYn84fT8+gU5hyfH/t3eeRrFROnmtwlCpI4bKqHxJk+XSYHmNNanZiiHGibibclZdx8mkpTxZFBZHtTc8tK8kIDwo/ONHHKmfssqEfMg/7xD62IvKJk1aAItoRAELvY7a6oh1uXT5+PVN6BoubAxBJDpc15auNgkqXPyaFigZiJDA+bwYlEKL3iDz8zwPqK0qDabSKJ2KggAq5E4vZHQUEYz5NQNXO5gQBkyO3ZgcThRdpm12WHzgfDJZAYxg4Wxwpphc6iXdhls+lts24f0YdwNBQbTvwjxAfErZbXhPHkFymMulzQ6t6Rxb5zVl5ByUcqGpecgHi0g/PGIa53RjbA+PKYYPwGakD1NYzzH1WiExk1vWVPsl07sstcFlj4KQeHZgoUGraiV53ZnrM6niOvi9EK1thj817au0eOI2w6rBTsQE+83a9rTX/haC6S80R4Cowt2+nEbxVgT0ulZLW91xhXbvpM+W8sA9yj2hlWEUwO9JfZ14ZzBaQc0jSxgedxNjIOxn8qfUO4fQBQT65xDSXtSUt7V2ubKpvEQW9HRW4mkY5RwIIDChnYmL4eHraOzGlfXKkLCADMP0pHAqEPmOxrkPZ/tzbQhfDCltHwcLZZbE/UyZ514eFu3Dqxva6hq5YEJFWXaZV16n5lMPwFV5rHuECngyHPHqigvyjakQuaQxdlRQQVSsX8crYKykLbOCNBhnPfje8hBW+ASSxgKPgpFm/3ltH4nUzhc0j64QxpISta7cNxMtCcGW+i3Ljx5658B4pEprRv9kES7J8QCHNCvQiw5fidZDfiUnSZTrm13HQ9sFs15CH7n3xrYvUZWOHXPIPHrCui27aMwYrUIDZTulX5YEMV87LiTTtozSXpgfkIKJE4YK8sp10j3aGsPA3MYTDAEDJk9agMOUtF0UeurOKLCh71WyW2AZEXwP5eCnI5z/mYZFYd2ImlA+m0/M5bwloE8368EVHQbckyHeckj9fEwOQba3C4S/8aRXCk4Y4BXoXFBel2TqzcgZfPKk5MlPjIZtU3mFpR4PUmigpUs0ztAMw0/pIIiiUYCeCp70sWlcRy9EZhof+1i2rGbzdsFa83OWBMHIV0d+AWXKY0kLEmQ0MkMHESJOJ4QZfWiGAzlEXIiSbpkSfhy46rXihf/orD8daZjsUqwCDa7CV3Bx1C+Oujlc9EmnzAp+fHDeg/eyUtXx8ZMUR4Cel8zE+JimQNheKZIe45RLSesKLI6oPJHudBhl89IayqjsO5THHcGawlCC/ISUyVlLrJWj+5hepmrKbTyES1mNWB79genDSGXqnnqptXtJsm5xBE4S9bgIKfXpHU3dHAIFDuXXUjFEZMMCJPZjvMoOg3dMMX3mLMOI7xVhqueoN+Z07v+5oZEb8bRHftfUFLJQpnHqRGm1ndEWBNCnvfcqGjBDiaSp7r1yzYXTQXcdM4KZnzYmO0Y+oIb9OiMvcfOL10Q6E6i9ypIcL9swfsFJ5bY5fQ5sBpPgAksIsw77nzLCk1R1VN0Vr6VX1svgebRYtY+YXl/mJIEQ5YSnnqoocbz5ES4r1juD4RNFxFlIxKkZNxROV6NiNcKhXNwZHfWdWK2xFQZd6h4eq0DZyAuW1saVI4+4QqfLxojIcBEysfoFrzgjuKO+ysJZFq850gnnJbA+FmOPekzKHSqZEFx8zI+XD4RiSdWWxQc/sCqbueGNuInsUDSVp4QDmuCRHefaLmtOfD1RbTmFXxgMCX6LsvnGMHHIC/MVqAiYnkoytex9kvZDjB/bn7Zx7R83TSEwazrSpK+OEGlK8NSpUkiHeyyJex+CKaGPwfgIi2c2nTI5OkN1+lSYPBQaPlE5iy2fd8szbxuY6LXDM8RKYW7VH6Y5+uXmhxsfY9YkQEYjQz+E6QYL4qkCBz22O0kVz/+SAVyKVryPs1wQ54cAnHiqI0W+dSMmnwSxv7Xe8Hms7UquOk6ywnei1ptRTw+Rtl+vc7kyn63aB1ebtra8nSCy5IEljPOiUzoAgtyQ63sl6+sRLlMxPhZc4YfYjQt3iBBnGqYnPVYfWIkfShKUejkKTClHh6UR4lZgAxOH4KCJ0uDQHyzkiW4IV+rr+Me9LRlqWj4KMw2zPSqBtI0OHARpXHTWlSe3zSdJPAnj+SE9CkZUGOk3dFrtESI7NCf+yTce4UKAve+znLMOI1xfKZxU5uYAeb6KzT9GcIrmlFvjAkeOtKqIGdJpR87kxfOlfXlAFRqq3dAuvbZIfqYcwq/yU08pFgXRBYeQGoHwhN4Tm7POmO/n9fiPB5HR6YykGgamkz490K5pF2Wyy0pbfO/+ePe+o2dO0wDvyKZi360n7faSUZu2yjflEyxSmJCkEgXTe7+Ht4IIQwHb4nopB6xJVbjTP8QLl2WOhcJ7HVAJa/kgn1U08GirTAlvq1iWRXoLdP6KctjosgKk9boto/fI2W6+aH/04op+uG+drnBZlYWI680XxDqG0HktC72SIf6YNRrSwY7lo7w0KgxNPNlxwsQqBClX9TW1Risa7XWEWCK4kj3SrsCO9YuvMjhWzLUCNgxCoSae4kW3iRlluTI/NFFH6hvlrJNQpYrCdzpllAqWdWquO7xxynodZcarHK75xD1GenfXsi1uJymMrFFqtADHLbAItx3oTWapddRzOuXG4gRpsO3eJnB6Jk0qbencPX+tO8TmC06NRG5CK/goBGk+m5aRRKFSFuSpXoXRSDIiTXx/44ax8JKBjVErr8Ob2x+0kXJTFc2jY7cYPV+qek36C3BdoKC3jJKMWOMPPqJkjGaW26C0GuRMZaVN4YmnLE7q088wOBtHfE0jiE/7wJu+4GcGXPpE5qTtP+6San3itd1Jrb7KrABE9ldmS2T6fGN4IO32q/gpIY9UCMvZN6P8ML4aQo3bFTg+vN5gWMBA+ayLLZ8fErzOrg0uCmZFuSiGhWkkCJEbhETsYCuzAofi8fdFETQaIN6q5oGrKnASkaA3mHKho1eCk3/miyOk4SP4OM/C2cJMs2QOBNlgLW/wCQ4CH+mQCelUnPzMVJe0ONLFmDN/TJXcZfPsnONmztX0jpUpUbBOtPHcIxIfMFFQYLxPs0S4fSBzvL66lJnOQZAdWazfA723jGYq2M0FAuh9pL7m8WkDRxJv6KqYeQbT9vItJSOUfkYnj1Y5oZMee8ltdttfO8fQ6ai4QHEcIekjX7/tutC3FvsUtdPPuudGJXu0Gnp8SmAHbRu8o6qPAvnO/dxGQJJuPtoQSjtFVFifjSNt/aN1W39IiN9/sm2TF8C/PLSbjzft6qN1u3mxzQOm0h5DQnuUnfRJWFzGYIzUhtRSyodXJov71SdK14inE/U6ZeR4rVzZv/QNfJkD7aNAXRxCg8bTflpgUAxVkONGnMYRIoyqXOl3ZVQY4tkFhk4Va7WYt49Z137y+op2kWMlvZ48EWGHeAbVKVW23wGQKP+ft7Y13fYGsS1yso+EZYsdi+sJ+gj3WAR03OLNVASCorSdKFFEEYCVeQLKl0w9yM8UUHNFZQqA5wZ1pYTQqKDh8xoBK0FqVahMrew8vNvEMtfbD7aFS6ph2gkO1/J59kq6qEbrnoO0TKN8viprF5nBGsTXEzj6ZGoFfXldAeX8/yvbIn/mdgK05OArcIsTlAwc/qOKCldK3S2vjafXfJHoLYq2RuhuGdGuXvkoDbTfUNUFiNbQj9CfMKq4FrpjYT1DqjPKwsEo7A0ZGywn07oTt6sR+AZ9Kn0JB3xixN9HeeGVU0LfYIVC5f4XdJ7kmbQ5I+qc0YtZwmv8S6azL1By6LC+5XJO25jWUsf+NQbhI/r8lf0DazyhYnWOsio+3eGzfmvWdD5xvf6E8Ee07SOmn59DI8rpXzltrkhzdEsZeQNv6e94hYk20o3Rk4R2M3HlT+PlxzRdrnIQG9447+y+ZK73d/r+ri2RuQWCyOCcwwMaSmEUI8tbaq6RdNBQVkyXl/SvfZjpNw2OXFseHuuVmzNoWC1X7XvwzRMhynZuW6QVVYYG0H0UkECbqc7EShJavdpLNRnxTFNRtD6i8FSAUBKqTJsoE+zoDPVHT15l42SOPhfqQdK9TH3Jpx6IiRXVg68U1A4RpNK88F9YNBCZlpj2wCncWqkwnmsVLiNc6s6PpLc17ch7QKBEDGW9qg4f1VCYjEuLyqmP4SkSiicphydP4VbJ5HXWMADlRjRQviradz7aGTWdPGlXCPHhxqnkJBsGvjrbUV4hzx/8WZ/WH0Hgty1o9OwOJbgBBp+/vfVZM2j1UPLEtwuzJvLtw+0C/wqYz1AEFGXrAeaPdhl19p9uUYR1233mkwSkqUxufiAEs4WCdGjLDR3xMUbvB5R9jWCdLdrknNHwDGU9RYlm8Afh9N0ip8+W7eztVZu+RVueI9TPp23+BJrPoWkJjF5Blhe06+rCJ9JhGmKkkcj/QcPHeGWK0F5SsI/OBJyGWYm0x9JrMF/epxNIr6VDD3HmiUc5Vb5VpPK2kzR8NlVVVOsGUNnJLE0UpFXf+vAsuICT5gVIfG/LfrZo/+iTV5kWW8mQIV1mjXNqHwXtXN8cNVpYYEW7U6OaZhacC0ob6p+aR8gRGoUvIFSkL2K1VFIqHjFaqlynoxwFM0jxyUjotId6LGu5oXBVBAGDzLw41QTgNThcRnHor8CJL9Yn9MowPPjyOjkQIONhiveCPKsXpRQO66d3JNc7XRCP6zmtbNZcWrp0bMWlyem0yuP7Q7Qg4Rfp2VWjntzS14CAzHdCesLfs4FbFOKWqdb+CgFFsB09nTbuUaA9CrN1XedIdGDttJ4i8MC9WrBeWmYE9oRGTi7fwluU1Vd43/nMl082f84I+umm3aJMO9ZWh0vozugCL1Uq+OAN17MlVvmckfgMHsycKqr80IhC3n3GKEvdp08YAVcoLIy9Y1hYvIlyfZ0R8ZQpJQLoyGebF2eztnw2a7OnaOyZvKU9HpmCx/6L6GIFrvkMlk/ySoYNdGTX107scnZUBJIiezQxzIbHkYL64uEpvhw55gdGzuP98SKCUqI9DG9N0KxLxeseYAeckptaAkhP1YCe0A4H0dxucfrMdFHx8f7Z9y5u09ehapCEI7umO0tCiVXIlBnvJ6rGKoow0phyECLRWv6c5EAYjY8Xigrvy1sEdjQZI5cCbLncZBVX0nsDkmX9hMSjpL2qsko03HUFOJIOgSoUdiF0ZU5PXc70HDH60io+eiAiCtiJY6MladZNXJcTMJBtW+SwdJVXB2kTuN3gWLG2WUJLnVyALwhBRiwqyj0+vGvGjIRO26jH9gxDFCWmXHZD8VpIlU1FevHZtr3wRTcoyO3LbV6As2X9c7hAcT49aZsfbJi63TD63LbrD2/a1cdXUQRfc5ATHE5fUbQ711eMTrvX1HmN3WdUdI13+mjWHjHCnD2vx3V8v4HPgc18kJN1mP/gqYn24dLZJZPVHzHi/BEj3ofWQXvfgB9PJ22N9u93G+Cpy+fH3pq183dnbfoIPWdKe/XpbVt/DgzTx+vrXbu+ZdSjnRq1hI5FyhZCrLzIR/kmj7a+hxODkaNPtEmScjoj3SUsfUp/yXd6Mdf2oV5XvWu/D2XjQ50KE78lEJYVn178XGZZQ9zrTL/Ji7KDzv0J+8w/P8yrFXJ4GjTSA+AJ/eyGz/dZAnx0taa/HZWLKj86RYopCVYRJD7hah3DReuBCzKJ6mnlTJVmlACGuWjOK8Hxugy3alpcVajAJa1oCJMeuuMllak7iY7fztGUwbuZ5lGmbIrwLcbDHztSOgxhbm58cu3aQWWrWxNFh0yMosvpjM44yBOVwkB3p7NyK8H2A1vMJwwoUyPqDx0qTlc+iawXwMAjBFTB0VrnPSIoQzYzrASkKp4W0Fcr7KHD6dQ1ayT/ROLsbtHOp0zDdnPWTQjxK9eek/b8zVX7xrfO26N3Fu2axeH1NQrIiJDXdl+gZCioTTpdMdqcztvZo3lGEIcGD7H5Ip+8qhweOfV3Z9RTHk4/T16j0D88tJs/JP0DeLSe55Ds6VvLtkBJvaGu8jrSuORwlba5Y52Iwp0/X2TEk4Fr38vvVBWj4Xo39+jwxXObTp8g1S6HXecvT321n32h8YI2jRWKl/89BJ9yZx+4bqdEvKy20+5TypshbOQgM4ZSPxUm/SMIPjDd2x0x3Pa/nasjPQpBKM1jPWe5jGhLEu1/N5aW5+0fvb5pl2ROpvUGZzVEFDoNYbthvu+/fmhxROIj8DM6IVYfB/oIl8RFMInEcy1IFLITN7abzettwlWFXrrLZPqRBINEe0pPjhzmouhILDSZK26QiEekeh3csGaVzJHzeESJL9Wmbg2A4DIuFpKIu04met+njhdZX9QsH6uyed7DGfQQAEaGbSVw3aG1C1mi43qygOGM7jM6YrFkGgWTfJmNo0M6jY/lfMeIwrZw2oZi7FhzTZgunrJsn27pFxRh/uasPXv/tE0fn7TrO0YNtGLGCLV8zFqNdY9W2LcB724QemgyzQ0rp/V5hbYjkqYhwwr96b2yHTStWWtdEb9GGRnF9h+B52Na7gOo6ObJc0q9jyF5l/IqJVPRk0vaM6NeFINagteXK3iHYuI0kbrzTJrb/3insuJTmTMbQYE2e1Qea1OvuYAnjI7yXmXzzdOOCXXz25mAJkte28n5gc+EFT269KcdgLOPIg1c2tejrGlWaVJA7Vi0wqVGFE0vKGEUJQJHuYSJ5l0wvgpCccg7Uk4X7Wq2av/Nq6u2YQTIn1Bajxrc3cQp32dc+xLNvNGWzGz84LL4FwhKMxt0/IMpQWLFoZZ+U6BB7qvXbGhuWpudhgcV8Mzd9dQn0VqZOE2j1OPdpXEkqZdT0iGkWT5KblnhoUmltgR9lnocxvNOxh5mJAHarWutS45ckeYU010yaZb5sa5cyvjwm2sVU0Mx2jamwnb8UavNBmemsoRhOMmG4l9HyaGfBIU8PHSdCp657+N39IPOU9YqpxGqQ3bDct+RUefqats+/WjdPvtg3V5+fJudsNUTOnBpPY5Ch7a+3LT1y3XWOKdn87byPfnnjDxPT9uMkcz1380GYQY2JzaYkqGh7e4a8lkPTlinnTAyZU23gV83k3bzI6aJjESTE9ZOb6PEv4gR+CbUPaY+8Nz6jzQXtJ1i+ePCBQZCq3JLP5DuzumNbyMm6eSUnwW4aecwTDJpx4i9c23IKOcG3NCX9CMXTqd9X4nvWpFP9rGnmRxt641d0D4YTn84wmW3USSpB9zym37TqOZJauRA0a8HRe1p+1EgvLJOWIpm30MLSQ4YhqKm6fRj0ShyD1P7rgI3RXbgn3uT+ua2fffFayYNItilvPX0mqQZRQPJbOobKarhDudKoqAKe3YbKeG0S2E8FrZSwmwI4JyOaaFVMIdthTZVWR5ixZ04oUIl1UMZQZ08OyXzaxGmriI2awQSvaKGwoVT9gMTBIQEGbVgQDZhuJZBx3f5QbDTk4xkKYEXL0Bjs8dOkoB0YuopXjgqOO0Lbusg0XUb5AZel1skhI5C4539rtny10223boRpAgJ+DJFwjuDiM0Bf7aXEY4XvpyU6eKcEWj3Cr68Jv+KUWi3YNBgdOPjcafN7UbzxPQFHK63/E9pRogFfbrEO23zddwbFGvd79cdfHc+NPnHFW6wXH26zr08htG2/BrruPdYwD1htuNuzBZpZLTbSAPTX3d5FVB5CqUoGm25YOTEry+ZTDpNhwv+AaHrONeCTik0NnU6Bj6C1s2bzBK6/KQP4ZGPB2nU81ZpvNk+KiRvStFoH3XLwyEHyqJlh+yIK/0qHYT6GAhDhULw6mZ4B0xShNabZnX9GjgVTl0Qj8rlQW3xWNvidNm+e3HTXqJ4ssY6XL9lROhOY9p+eLNuF84rwehj6gpbBIFKdPljOGqQAI/5BEdyKtRquEOmkgxls45SNirga9mgG16XRBtevqaleLOoz2v1MWsk0zq8CIICmG6QwlT6sYd2hJbf42BkHstV/ugcXfD4g5fWOjKlwnlteUfZMjbpxI5POtP27tPRbq0riMbx8qqMkAXEhyfNRbcjuu/y3+Hd8a0TGYyeWLkZwujfLd1e7dvr19v2x//kdXvxh7ft9vu7dqP/ELyMQEgubYH3KtEFVtTH5xnlbl6tEWQ6BAvu08vY9Tz1681qN5V8t+ocZZyiZLfuSP7wlhGG+p8zkv0CcvB1mrHY5vUK3iOa72fZrdxDq/2cA8HgPzhKosQqsiNVvaSVdrt72OGypqI/DGSqS5Q7GKZw2zfhD9/0o/yVW6bDH/mr0fHN0IhYu3WEFndGJnABr/eAtv0VJaJMppU65UcfvIQA5VQK2VQRpYkSRdZ7GmVVKhEZiCMyaQU4qo7duWU54HR5gXxcwse///ISOhzhe8ECJ6hIdOpPL2/bj8C+mC3DgEzVbBl5GT0E6sDGZUqe39ID5rTSUI75v11ROJjphoVFbWaUNSHX4QO4DHuCxYVNCAcGEykSWoR1fTE2EqRIWCcF5gWejyMuvZf8KDhWO4xWYYhngdznnBECQt9rmG17vNvTO4XIa+iwPqd/FI2iiTfrPtIc4Z3bZPtZnKTXzlVNXjOim0zehrWTbyn23218unjv5gPK5fawO17eBHfBXC9dJURhHy3n7Yn3rPh8/tmufe971+3jDxmJrhFWpmsKssrsCY/lipHJubP/wuntAd8ODL1OUV3/aQ387wDXVdP5nPYyQn3MSPjRJtOd068t2/TdWbt7zKh3skGIsOd0iGtJ27e5RpGlWV7DZA1D1oRXTClfM5p5UsS1n/Ch2A9woRFPQYXY0TynU6AlnUUxeel6Rt6qbOlTu48yHqz2YMJypWGg/2WPfAJe2VDu4AZxZUiTogF8oEyi7yFJ6cOcwTRuiDA5C1G59MIE7hj6a7xgInl8g4Osx6zP/uhm3/7QgwZRRiG7nAjef5klnbSXN9v2PS3a6TkJDnICKogCiDdXKZzRgkjWbcS9g+61nSpO0VpePtDiWIJsMBCXMJOTRUti4RHC7Hop7ABYk7hjAQC07kzlgsxQb1lziqlJxo0RTc5678tt+Fg56tGrFKkznUScMI92EEpHcR8weOFNai2neT4o6BZ8djKZwrjm8YhUyuhsO8QWv6AH2lIHuGxbxYcxIR8YRxZvSnt42P9Rc3fwEV7Zcxrri5Gycwv8o/N528LDF9D6ieu3F5sI98y/uUWw/R+zlW/YQoB9RfiSNZvW0Adctyxwbpkm3lyjPNDs6DllfbH7HCUBx8SR7Z1lm7yJejCKZSq3I+4zaG7EML3brusdH74b0n/vzFud5Q+K5ZuFb31BLLxSKbPhRH5ezUYYhQRHHIFdpRHOH404wtrXpOX2B7D2j0XTb72Y8uSF6zb/cCRrWeRFoynG+qTJx8FghGaUVIGHuJsvxziRoYRjyhkpp1yOf5lACtHKS3k8dUdO7dPVo/a7n123l/5h4xhZunsQLXm+geA/fHXdXjP0PTqZdwLpEAGJexk9wivzESbyEzcUk1QB4HWKQ0i2ab3pKWECi1BlIEh7OgEqwZ2dgRCoOMOiFR1aMbHBPIRPH2bYcuokNwomkz0VIS35N1ByFFI7ZoV3CzanLSiXYzyGCK87gq6zlkxPlizuA7/8Yqjw5KFQyntm0PZHmMBhB3kv0bYtEXJvxi4fzVN2hQLV3wmDA289bqy4KeJhX41aWkAPKjMbOsvprgOTI0+UnHn/Nd5/b/naW2cZCV4wunz/+7ftoz9mGvkRRopF9u1nm+ZfTvm3SvlTDIQxR4SQJJ+Qnh/m7ayhUJeTdvWDm7ZmTTZ7pJIxBrwB6xnDVCiVxz+cONzA+jX83kza7tppoYKIgkGb9+LLxpywdir67SF+4l2bDZ9dRpTUUVqeH6d6dFT4qnFQnqA1txiUI9EYdHx6FdeDFFMstEepcmgbmLxgFdw5UUKSIpNQQUiZEhWprzCUxkVxCLMsIIynYhU75boX4XiGLfIc4qhjftc+AOC//PgVZUQ2MP+4s6chfto+uLhu37+6becujimcHRulF6QKsi7DbEKIQwhcvziM2zi3tmVe1mXAmKagK2DSkIZLtBl4hSmnMEh3SlDb/gKA39FNPDJAnFjm/PM/ceENR1wL6OLb6aDtV6hrNBysTTRx6R9lZV7RaWYpnj4KSp60F73gROhtn9Ow/Aeb0zBodtdRIvLEcm/XaKvKrJK6Ve2NzrAhddjVqZ4QIYV+F/r+MaHtPkNRnzxiTSV+yuQgMOXcLFlS7hmjngp6geB/+MmmffJHu3bx+/t2/cdY+I8AeA1u1jEqiDtjExTB0/RzRqeZx7v6e/AXZxiYp7O2n6JiN7VG27H48Onn2lWDLkeqa5TJNwpf0icka1g8VK71ts3yWhq1dNVXyoVGlmvCtFFZYcSqg9A0xmGEIFN6ov4s4KEG0lmN5ewzBS3TdONUnjQufCuWsL4yw5mN9x5zvwz04S+h8mN1GoTIkegoG1TDm9frsqwR+0YfgC852+87W7yN4Qzs7PFp+z1mCn+E7qhDkbuvKogjDyFHvC4ZUf4Ii7bRCmMdMjbQw77DwQOZtCvTxLppx8VR2o2TRlwBkLE2lCsEkhEAZviK5GJUmle+j93O/9M8hRHBFB8GWARhuPdbPKKJGNavN4xQvIMbHShYdgFBp1Dq0knS5IgDXi2NVYVk6siUCnrdzlUoEqdcHbyFDCrW1xGoXlCpiZIKSUiFngG0rXa0Fdj2dJT1mE/9KmuUlixko/knfY4yExTL0wSH211CN1E8AvVoBe9VLMtDVW6H0C8LQJaY7SVz2UdY0VMU/8nTeVs+pt8QqA9RnleMbNcfH9rVx7t29SnrLA8I36I4vmkKpTxc7durH1y3688OjJazjGbZVfWs5Ct3NYFjtNsQ7l7D99dMOS9QvtuTtrlUUYCl/RoDeWFPqzgnsz1thV6sj8Kaf1AFb/Lhiw8EpPH2fTeGTq0dace61r7wsESMisZLZTTPUZB6854Opq05agZsbjMBJl81Yhppqs70080ovWtz9wQ8CDA2OPKqBfFnAMkXb79JHjD4bH7hnRGYn1Mp0kieouA5Rl8P4YbX3fK8/RefXrVNv1ZOLPNVDpLRUISXNrU/eHXTfkRjtBSSGQBKyjTXY5KltVLenHZVY6NaRSxFxrTKCuUt4PchaSMsa1YMqLAEXkHNC0hlurhNILQT1wikf5fr35sOWCuS+eFCXVYFBulV4QpPpq8WCpBpBoRhPGFldFirrRThpEWanGrm/pkdRhsyFSKqDmcTBzq1BeWpH3rzchsa6qmQ2mwp65ty8Fp+hzR/cFkz8hmGSzryb6rE5fcTpqhvomjPGfnO/TcZplOXt9t2gTJ9hqK9/gHTwA8wUC9Q5Ct4d3mCEjIFZQT0WbLz1SL8ur10pxK5RpF2L1iHfuIU9NCuiV8x6vnagVumo1dMRxGLnCSxSa7T7b8MULQza1cujNu/GjvDKAW8dfS3o9MuhcE2mm//4Gy1yfLdaaSbTMLlHCuA4QEwtl88KrDwMWAo8YwlaeSRcrl/yegWAPyoL5XYkRUxpcKRxre4blhuQN074YQ5tEePlu1PWcf+o88uo+RuHsXAf0UpXaaO3t1W0z9k7v9dH49wGEebpCH08okwE2bLmjC7UWoyiBUE5U54BcEG17YqJdLmh6T3xosbmFK0gsnHvAihlqoEbAly2yD+oODaP/FzGmfp6ljKCmPd+SSLMipC0Ri1Ia3IsS4DfuSU16KLs3NlTnWu4h7XO94BLg0GQPszpisKSL0nn/QoGrQg2P77ixsCzgRsj39yvzpl9PLmNYIobWNjJqR1Htpm8eetut6VB58WVn4saZdv0X+yPGE6OWnnj90AgZ8yFAXZvwTfK/AxOt0w0t18Cj27edYy+xvSXjJd7X/mvskIRt8CP2E08HZN/vQfKfa+29pRCmKiWLRfA+DaKH9aSHVOv3zHSCmS3CsXPnGhMbGd9opKAnhwVWGDSquC9BL97nTdMgFxdJHHZkN/RkpxkOZuNr8oNKOq8pKRUT5AEwZCaQB94ZY4In50iVU0rktI1YM75lWx8UOwb4vTs/af/+hV+/DS17LDa/qpxrMHCB+4yFAeB+fCUzd/8HrdruerPE9l4ywX4aJldr5rjhBkmW6RHp4fVDj19a+TNqQaFgUq8HTacTgHV3hOvszOdIbLKLR1Wog8megGg/foxkaEs4RMB/BWquK6fqgi/oi4mBeX66LFNmkEYo1tn1kCike4IoYkPKFW0pvOzs2FU7GjxA7vdrbTBrLy6AReRfNmcmdDRsG8hg9Fk486FSu85NIpttVmh9JIpMMEygIvzhCpcEOLR4A8nHEOX84RrJU7cq67ULqDgobgeZTr4hWjlM+5IQkH+pRZZHv5YpP/LPMJ6b2vJAB3ncpAyZYo25JpKni8z7xn1LMu+RDW0j/OXHKLREbYX6YT1RjbNEk3t/jlbQKWHtAnkOVKSqhWHgtvHCbFWPJxFLTN9rllj080i9X6RW5UeHym9NYN/BL58AC1OJ0+RoYgzGudRYertEpJP/RPGmMaONMW65H3OHfLzxeL9nKyav/VB69hnY8sMcux5KjkK1xaLJ3C2MjvX9+278L8GcqWRaUNIrQehcWdO92Yh4sgwgiCdEaHT4fwIRYIfWALEAJVNjyJQuiEyk8Sqsxgqj5bwFTgpfToMqLQKVDQG8pPIhUaCzodF0PIk9ijY0pZo7BxL4mrJFREswtPr9QdqLH7qAuTLUenuvPpP2K6g2hH+9Tu6bn3uTBQCIIbMrmVwSdTbHBoVI60heEgjQAhbM6PyDbLpY7cj2GkrvqDdvDUglNpbaen0yiJf4bvNPsG64m6t8UZuBj9Niqg9MO4PA3ONF3lXJ4Tnlmt/2tNX1HhZx/f5DGapT0nieErS0oUPdNE6nPzKwrTmRnSgbUZAe/eZmhMVEpHwuASmMw0mZ/q2TQD2bBHvU3jyAqHyc8GnLwjP6eU8NIZWQPYUU0lVUTPaL+8cDrvc4a6zBxST8mKNIRGa66qy5GWQQOabYtSVEpXMrw6e9L+weWh/cnVdYxBntCmjH2Uwl/hLBdCwQcy5vjbXfuvX9+2Wxa3jiC58ezQb6UytQtFERgSi9EiIBi7RlGIJBcjLWMjc5Gv+cB5IT6oHBYkAHGE4InCd/y2JsadstW4iHmgv+BSacfzAJ3Jds7DRzSsU2uYG5e2pcPLOBlEcoyR18dEnG3o41CE39HGe2x2rtMeXwHg+kHuZqtbQVBoqDC7XZTU4kqAQmAzqnrgQtfgiaLBWo/Q+4P19C/A2TKvspMN/cSUcbZFYQ5TpquUdb1NeZdkkymKj3fUWz2d5ZEWHw9foGCrRwgkcFprD3Y59Xz5Ces81m95bF/eMEpEUCnmf3HXyX+8Cqeg20fSzo8zBC/qiQYKdKVRAeznHEez/cAML+IyztqMSEX4oTFyB9eybhI5jdSnjoDURxS1fCBCORUxtw6gW/wqm/npc8pZWm88fA4BlWhaAZFOKAsq0ZMq07ZeLNvf/eHn7TJ1SWvPxEHBQHOM60QRQrQYTgrN+ScvX7cfwOzldM4U0ikEFXo4lw50iqRw9dGa1iksFSryUqROGNV6RXCtMCHc0vqKgUbILKotYMLs4JFePsVSLo3VUzShRRR4lCXTPuBq4wAAp0FUXIzDywwlSG3Fy2wRBFf3QSg+kDvi5BZFaLNu8SUro0lOgZDn+sCCWXNoaUlXZwTyXtfcKTZl7ATrlIzQg89U20q51IDZeWmX14SmG6QN1mc8dB4zIoxOk/XhEV7aJp5rvGJdhVfoTs8YuTCWltdoUlXziZlJ50cEHeNQ9yARaHr74lNGwtcotrvATPl8fEfDoVexd84/vW3gesm+5zK+05pDDXycIvpHiI64dT60DLa05k1cwMgSFbVKyh4bR2nwalCSJqQ8o/48IQGObMzYT5TXACi/kTET8Lk3hlfZvfkvvpz4cTSlnO0I+hBEET3RWG8dvMtmFvX6H+EeandmcH523n7/at/+0Uef04+2TaWvfohMpC3D3cdjkKM4dqIM4fP5esuotm575qH+6XUECKrqtd/VOA/DejPSEnNaLo2icHrnzo9VWMzfCmWUm9ZT5ulcqhAQJaTCbDfX3Xi9fWYa+XLDrw0O/mKwSHuQH3GobJktc63A6iudOrqvNRIw4hWxnuvqJL6kx8KmXjxxeTJGEN8TkmkiQmWnuZ1tURXMP9TzoUB36I59TiS7ZJRVCfLoBBnya1jdWHpxABuaiUZ5epqGQ6GpXT8qBj4CQRhBtx+gVUHyiJdPd4t/qZJh0TNNpJKzswV1UmbNuqn3gdPc7fUeJS3+vni5bRumm44izlUVIOnUp40EtsX2xzDj/FV5sm7n4w61PDaHQZw8eUo5qMpxMwukXSLDE9JL9lzozj/ekJ5bSdRjXTZbeXGEtD1OGy0bvPjMUiQOlzSjgogL+Xy0EitTZ9oe2Q29pignJQ+RFRKSJjVGaKxKJlJvlO/ny/af/+hlu2B0cbCpFifiF2ehh76ceLmmA8HqbSP/y+sWAv7hi6v2xzvn7ss8IT93V6ltsha3FRJRUwQbbmXVaPs9nvxMxQgHP8cUSNWzYjs9mm4+Hevupy/82ZHpkb0tlVgu3mrxcUSG9bI/yaZCGUdcnJ1xTnnNk66Ckm67ciDtHieIvq749ZvADofKHTEE7KBiue65xoIp4Et0S4FmneMj7koKEMiRnUlcGkXqNT7TL9NTD06aU7mCRwR6vP9mWhQegKxNEI44AgfoDNLuQqLVE/rJs4++YcpbB26WrFCsMXKufE+kw4FKLp86HhVmGD2NrBsnV68RLOqUBkcdcax8HAYYaY+njbbddqhIKpxTvBL2sCB12N8Z6flxZqPlz6YQxiU0QKuPZXl/MZ468kQ1uUKIp3in10TLKxUHA0XGuI2UaShCVzyraxU/fcvXwLp9Ot71pyOPypab3JEb7xOjvBahXbbdPpcAhoW23FAPjT5bLNrvXW/b737yAvmu5++UU0r5k7qrYT/uCqwLnzD5kwOQfozm/+7nvv8AS4hli1WlMTMIc3t54SvMEGSZqIe2DNN5zZyWFly2ddScKQqjnY1yRhKLhLMj/QSeJBXUgwn6UlYLW78CC37g9aGY9FDd860wMyJbrCAgRMXICu2MuodlQlGW2u1ccYLUorbFyFg/Ce7N8YwedqgC7uhvR6tcmGgX75k+OB3DWKSOUQmhW9w5/UKeTVcQhLEOBda2BRQcMUgUNT00ACdttpsqq13Qkxu+0OO7FxujpW/d8vbC+fk8whzc5Lu7KX5He+Etm1GJ+Jz+VaguXu3yclPXgNJlf63A4YirUNpDUSS8Riw3q4GxHzIjephnu/G2QUeshDCu4FSmwqEwg0MeEM8oQbo0gCryoa+b/9YFPOn21/HfXSij0ti3Tvdy/pZPKgXPPseXvESh6IPsnFNRXp+w3jUfLtUiqGihQYoVdpLDNZVbXKuz9nc+umifAO8/+ZCSYUMS4o6RH3fi7aCQZodSobLjg4P/+NV1+8i1mlWnUVhGKp1LURzaT+spRszOASGcy2IdP6ySVigCYk0AGXc4rhGu0v0WFf447hGDOmtyOjnm43phiuHEUnlvrFHbwFVqhldOAcpiV75w6QS91wYwdODWGWixnaZ64t4pm0rlBkqekcp0jLICWk7aVOx0TMcJsqxpRAiQO2Ie3TJPmjMLACbrIzo87TDQygYXZfBZU1CoDBLlaUvyVTQUvl5HZ4XWddfOTqft3M0N6pMH2cACVvy5ncB1piWUVcE8SuVUcXNlv7iTSsPIVhF8oFTDadkokvVTle0OfdDvyCK8Tvpsd552UE4tBw8cxWJIwpiCzBSQdOF1R0PT45JRwgkOr3tmDAYXKqfeaWrkCZ+1Mm2VztBK+cCMTRkSHVMc1TzXmneAmCCt8hQf0eZagze3f04WLkdzk/9722n7+59egcc3hPQ6lC1cBgSJ+AlOWACMFIGWSBzqP7hdt7/36qYxuYe4OYIyawe00H7SpSHAucWpkHlmz9HBF/3oXbIcpwNd2QYp0uTfPzlSZvOCRoV5pGX7GtyKig1IWyBOZosjYe/gES/lqk6RFvOsA9Tp8KFMCnMOr9IInwfz/YKuaW6vsej4NSO53oc1rTv12+Mr8HvYUAGOr7rH8Js3iMm7A6qNz7RGAiTk6CuIUFE4I2SyoE8f4eUSgbGopR1hFHKyIIQfYTQgTBlLyTovQDRfIQArDB8AdxPvX4nDKSDt7dbetVh2K8XN9PLq9TbTxemBGYqbXfBlhbKe+tIeqlPhpMEb2Lrie9GhQLr+sd90g0SzE0/7q65j2C+cDeXolP3C9dgt1GvUlINcmgzCyoIXRGrktB7723YwSjHyZloIAbc+isSAYZ701kxCnkMT+Y5k4nMT6nQ5y/lS25CzmOSnH6nXPQlHTQ3s7vHj9rd/dNk+BnfwZOoETDBJX1qB/2oX7mX8oEW1prJTxXDSrne79rsvLts/QaXPmOe7/b+FaOen2UmD+TI1FhdiPBgaxkCslsFdMMOh/XoZZKEwkngsmjSLj6hKJoNK8aEJ8N6WwNvIKKTpliFQcO3gbJIY6bAqlyfHfbjStZVClLUOMNYlzdKRMB2CQNlhTpmW5fNejJxYojyM10JbeUYoaUDYohhEtW5ZYNtRZErDoL20ljLVOKwvdJgROIWgytipXIWu8Il0jYs+wkL6sOrpa9FBi08N5MlnEn0m0NC87PSBUx6HLwQ2QQW5vt63m9caR5GDj2K+cs77T9aRdUwMobIBCGjcLpdPKaPihqbCazN1JIU3NSKlGXHpTb6SQqnsanrGcewEW0dUwD7ERaHwXllHypI3DKdpVZc80SiVwskrT/SLp6bPwtNHpMeHHchCt8iIdNahKpxGxXJZ70rXbtOeLOft964O7f/74UtsFDj5+Dwa7JLacgpUkf2VTn5YawjXOZJ52id/1gdDf0Bn/L1P/b9lR6l9TjykodKj8FkxnSGx3udx2qgwO+9VeUphStmcLtoOO1EnUyNYAGQaSc+EecJzbUcJk93JAHX1K4mMsLjxYfvGjeC8rwOFgj+ZRsho25QRCCJmpyiTmxcrLBpW2xu1bmbkNDhKtfDeV4ZiiaBKeJBRllrkpW1XclSUdLJNIW5HqoTpQPx4tEelC7Po+Ix2gE8z2qgIQlSbo0DQ4IOR0qoBsj7LO3L5JLV211CeKQP6KdOF2Sl8Z7RVoLJJ4Wi3A1ZNzHMy0kSfAC/B/lmerx/wj+kdjesQ9YFRrLXTc8tRH7T4DkaFjeVf2p1HoMBnXTZbZZMPKlvWWFQg2+rtvbUECVz4ERUqY0JElti/br0f5c/2BgY+dBhJ7uyLcOtsVh4UpX6qD89FnKODDAi+Xdk+yxvH8E79LZn1bhAUDRqoWBfwejDa6bmKlsdwoMsnGTzdc8v08T/94av2p7c3tH+s5UoupE18UBzaf5Kz36uTA1bAoxPzaDYd94+ZPv4D/7hgeSZ4rExhFciEljfvOmxnWxh8ji4a1kyJ8Fqt4M0nJfuPTC0yYznxA7XOdPtAR1ZwOOIWrmLewO90T6aGJjxo8zDkWFfpc2MaWPN89EYB0IvNup1SZnOHNtr5wklQ6EidVd9woTXI+AJwz5pqk22LIMkP8UuviAQStvNrCEHK8hMYItnKptPTP+CUVJXJ6Y9ttD3iGDwQRuNT01N5ZZ22sep1FoKFbNsrzAFWW8No/hytOGVtF42hjO3QWUY+pKyKRnHXOyqD1UmPTRzrbbIigEgOuCVRHpgfbgTYj0pWa/e6lj9RWNPBEXhZEJeUo6/8osm+07BZO6TEuc7Mm7QIYxjhl8opvoSk1Y0m8YCIDD/5iywaZRsnnqTB0Jw/ftr+HqPZ3//0FUZhRhkyqSvtSkxXsYp/tbPUvYOQEiIjZNIhKs4Pr27a//PT6/b53aqdKqhlQ3CFWgXzxZgKuWGmXzSU4hleZQDJ1TEWJBLZTlRBoJkDUJyBkdF4L6uyEpZkU4beVyHqcGvtqvluQKdQdcpewwAdTv3SykIirizO9XRsGI3LM1VGATDNukpQe718HLGSR5rnK8VlkRQTxk7kolDe15eQfDcjpLneEV/lOkOgRaSkSROfFOMnBkrYakQQOmPIc3HSk/4AkOyir5Qko6ujm0IG08aNY99Adfty37bXNdXKQVxGqDNf271IrdQBAmnhJwpLKK2x4sTkm3UMye6lQpvx1K/nJ/ywjPC4WiLIY3hOovgzJ/ELbwqOn0r6kjOl6tAphfImG4TpFOXCHPmJ7NK2zJ7cOIL3eRAWGFntqOTom/qI5+AD9Vq+5HjXHp/O2uuzx+0//vCifZZNFoDpu5AIXHSF70/jeu/hLI0PEp040QY3AtYQ+3svb9p/xcJ5zoJFxshjvcdxNjAomKQaWIXDjlaYPROXg7g6iaIRRZtMqfgQXhVO4egAcWXVeplOnKOl6wfhFUyZqXLlloN0Cx9YSkFX4tJHaH7qc0TouJNNWljoF5zyUGeeLrJHGlWmXRE20rOmxGuZnT7HavayupQnL+skQlOyi2rHAhcljtWxjXysJEj4wkNHrqzn5A1eJdMAoDN5d2NGNOLqoacmrDrb2fKGi4yIUOoOpS8y3VwwiWQk80FFgZ0OrnJjG9xIrErgf3mHbvKlJ2tY2pxRjWQVVAOswIYpfqnSPLB2UeCKdNO8DneBDW8SKrj2h8ac2MDR84cLen7KE4cVgQlmrjtPq3+qTuFkqTTE6GuM4EduaVh+eODy6jrx6esn7cyscnXa/rPPXrfvvrxiGeVfBZtIHVWlLar40X3h4gsuSpqy3dc1KOIRaKhWf17fbNrf/fSifb8t8lh9piR4BSZlomSGEKqgipxQnDLHvBzAFK7aU8GxLtIFyq9CzC+MGwyOQBI6guXxdTpFXLW2KqFR+TqCUjY+hnmcoqelHq5zOkRa4sRtHkVJU2jNyXROaSDNDhW7NBsXLvDQqKWPEJEX7fmSCx+GcqacBQOd66wJxWwDC0sXJlxPdr3pbmmICK7ip/weZ1F1uW1CAf9wUNyZmokDfnm/7XAtndUWNWW+FFe17Di9yoeqbAtpTi/LEHV6ievTN8LYdjLts8BBlNe6YcAkL/fDbL8Z4A1/qbcO5ppYxke8RwRf6ewvAkACNkD79cOi4UH4UzJZhs2YtAlbtCXfurkw99GjR+33T1btb//ws/wpiWvYmoiEc1VnL3/vK+urXLpHxFW1bsSsVWttv/JDT3731br9v17cti2LQ9adLFAZ6p2mpSFlTa1com2FwhhhwKuQEU7z+AornLSNhhu3HdlM0TvVYoTzSJf3Zryn5WjmiJJXCxDaujEyatBEZV3xpDsq10FUO6eMg/UNZZIC1zTiqZGq4jEYHbYMpcomgSnENRXxHUnGYlAoE2KMdhiB0gmpU+GHdn34UXnJx1dRE0oQB8/WvmYN/AqNQHl6gJHA9vgexEgNcQMHiNxf4iKDJRLiTCHrMqx66GRN5puRVXKKZGk27qNRPLjsC1kclnBdU72iVZjwxv4ALi9qouLj1jhY9WOkv58mirPyJM7y4lZxXWdkiz1MKE7ch8bkR1iTvrl3D+LHqNBeFA9nrtkwyn3Wjnyk+rhAyjtw06Q8aXG1OG9/609e5m+YSkkLcXQhbqTch/9tznYHRG+9ClSvP4xJN5BpZTdQ8bufXLbfvzlpj04XOTLlszixYJSShuCwiNzA5z4bHZDZT3Yi7bTquKrYH8rBcI8DOeupt/wWMyTQjnMBa1+45nIUs8NFpCLluSe5BnDtTBXjFMJYLLz38aRS4RijY6ZkwE58HTWVOFXLs018ba+KF/Lwsjou+A1JcSCVQGhJe1Jv1RFBSE+Cl7hmKNNMr8Eh/fJWWjQmaZy1BI/FxAMd1pN1FkaNRYW3GQyd2+RNU9afqrimvhg5rnMfj6xsw4PHtZk7cE4l5Zk7h77fEexVRjgLEkQIs83nZfHPalSYsdsmr2K0Mh0j3zy87+P3pTV2Wvhpe3NJCGhwAeiUV4ugMZRnJcxQ4I+1SkriD5y8IDGveguAicXjMKvz2495oE2z5JMKOgy0oQY751SZKfgiWLftM1WHgNOz8/Z3X6zbf/HBC5Z3thVP3a5PDUMHcckboa7CSr335eSfxY+fcSUCcdZQasTjOb7ubNP+H5/etg/v5u3JclGKATHpZCBtapZZabMVVSe51eu6KGfxEIow0Xy/+AgK1dgBbqTEM1pqCbPtSnpOYVNMnMJGmaQPnyNQIPNRFKVY2rXNETQAshWtUKRdxK1UZHSCgichYRnpdZuhcFi/VkxlUdmDgfqyW4jk5R0U4jHd4oROURODCZat16GXkrkmKl8FMoWlXXmNWxDhw087ljSEwXWEtyI0DBoF75cdmDvvkHLp9JXh6THbQl3yRUHytoD74r5s2LY7Ctq+uY/NzJgEMSWyPg1hhBOftaNdRP3UXKMUORYVCkmsdqjsuh18gr+yRhxlCKAFGnPv0X5Vc8lPm3WBpeYoG54M+eiGjyN9bv7n5Aq06QUBRm8/e2g7Ro74kffxYqUu0u2D1M/H6V5GfeI+2+a5T0dgBwiVLUta0v2fgrPVsv3pYdn+r3/yabuBbp8ntE5YG/xMIo+1+bkP5ZJOGoa7j4/cr3DpuqCIo0M3dNItlf6DF5ft//0pRO81i1ZOc2C2B5MBAb/XdnqFItGKyNDxHgh577s/clO0W3SnmVl0U8bduXSSOiAl4i7UhdOLTpzBUIzAQWPWRHRGFEr6+FjvcClDvvApKIT1mR6udFiyRid/lUuqP/hMi8VTVSZRg2C6zUh+x5N06s2UCjgVOS8D8h6YQmZZgHzDk++Ot81O84Sneb2OanOnNGQonHl0B8WSd07BPbGe+mwv/TX3gUjwqIwWtpczAnbcSoVBjBwCmDq5lj9qlHhrtsOlCg0xY4c4BVUUL2y0+JNRsNUHJibp6ORvXkxEmE243lcPwRIXV08sCsrJD5XLYsbtwpGr4Ui+KPFu5CxzwBgoFK5O2Kh48OXscftbP3rdvv/6inaXcdP9/2s71+VKj6sMt6R9kEYaYVPcAn+pguIiuDMugUNBqvhBSKgiSVVMyk4qLopyEnAREigGMImTYBNnPOeRZkYj7S2J53lX995bY43HNqG3Wv193avXWr0OffpOyu9VQRB5qnR9bEgnpaBejPzrIBLRYFQ8JwjiEYr7O5h59/iiHUznjFaMJWioapSDjQYPNMg+zubdFhEWAHkBJeUKJYomf/SoMqiSc5+a8OANbwqt2r4KkjBvtc1LSBVJ9Z5XQUmjM5kw8GQDzvwNmMG3xqLBy5twhmrXWlaBJUpb0cYpu6bLwJUfACNPJIRVfeo5PcyOTaYQ280PO9gR+Wxb1rcUOe1JfeqUoQ9k/EvKucF2KXDw+Qpt31cib/bqXqzPFDQ44cufda1KqjM688htcSonuB0ljZwawJ+mSB48nhcvOpgFZDmABGnJrvijHhV9ymHVcQV94Sg9e04cxNZVe7CCf/LdeTdXOI8t65nZqCJff8oGjpkdXj4yoMbugH26aPP5zczWvvvB3bZIb4ucQTDkrHa/aBAbCFBE/tcveSRjHZWegrw50wgvtcxh4v7pon37wUm7vfTLjWgHpei160aKREWSRBGF06DDOXpl65VjHcoiDSr0bbhDe2+kjc0UC4nY/q6PVQhu/klbJ02rjOIB2HzXRTIVpRKiW/Itc/QoGoV4xafaICv2JmfgDoh1YwymQbSik2A1AHMmPOfetTCOM+3sRbbFqaRZNVo5GjHFdooGbOSBhXinhjvAxbNonE4zBXI6zXk2FcSoIHQyZxjPmTE8xWEc4eSdEdEPD8aXhTNQ1xGknvMDtmfWUsBDW1G5nW2CecW7MomjCReZkImTucvpiClPNZKlhoCpF30Q/K8MrS76GP6QTyUJwq1jwTvYmK7yqVAzGI7BKRpvevbhZfUW+ZCfTTb1Rq184gz57u5O28/OJu2NXz5sT9QnNinLTnvTHaWxQf2FQmRpAE1Px9Eab1Ia4LNDdureHuW89dajJ+2t+2ft+fy1Np9MIhjn+xpMjFqhUnsITMazA2++IB4aczzOyqE02lKU5ZQSs4gGd5QhjV5Lwft/4jY/QQXkA4RQlM/RUQicEUuY9NrU4y+7e/5Cp+ilJ/OEEPz81Wnl+b8cKxU8KccUGnwZmS2Szx69dSyUAPMC+Y7X/ci3JzfVoRcnfk3zPGsDuXY9NtujgpsMAFS7OQWX6wynhq6bbKCjog7o2mPprUfPqG+OuqNj803KKtA1i9hl3U7PdioXeXDksg3OJAxp4xbw9qXCkacIHSXCu02mihsttjujUqGofPlCEGKzyPwlMyJ1G9rUH3LXRwcvwoW2eKxbSc8nxlHWQZLKO6RTBE4OlKl1awZgRc6NdgbkuLHm9dfj115vX//ocfvg+KxNd2e1HLJimKZmZ6AnnzsopmuDCEsdGADHMWEYR565sVjhnzAVeefuk/aPjy7afLaL0IS096BOFNgbbcM4sSd1V0euNYhAW0YqbBpBeebFPf9qGC61DqknvQ6ckUTnQsNZ/5KvkIYS1kjlo45qurnGbG8bg1Yj/GksmRbSPulVqLLQpyGisPlpnvlhqHrY5FUls7rDkYK4nL2iTz+II0bOkJD7Lu1y3T8HX7UVPjhw9MnGEgZbBsnoZU+Ns4nST9Q6fdO8vDh9w3fy73rjUaSQMDoBeVFnpnY6Bm/4jROQK36dSF5zDIgONUbTsU4LDgQ9RjnhciwXK3kSVTwFtkGi0hmziXI0AZQ5xZUd3pIOnKNgI8BFOtbAije5FTLijmAZMQ9vAnTzNw/bm3dP2g9uPw6cfFlm2MRxDcnPHArbNUG2xJutaFIdw1e7qe3M3wFQsB+fnLZvf/yovbeYtht0v1uX9aGEnQW9onBgyvpEPFSPPInKys2T4DRLglI1pVAD9YOEC6LHEZRohFIBnGeLmFAjqFMUuymAYhQckq0u42/WJZZTqVidxpZRD+MQboS02d1LkIR364IrN9VaReT5o16P7n76VlwZlJ9yiDL63OScqRknSLJepmqBPLvztdXOvJC8wHizYLTjYLRjaphZgd6X6KaImrBhjgzFhyzabi84W3d5SuK9qcoEb9ue47T76oG1NLzr5tkNjbCJsmKkvnKwjb5fJI8DubABT2QFD3ZYSwhdODjSCdhkK2ezV85ocMZtU2cNIFQOCTo+/OWtXTok8lBW2QTptC4duUXmyAty9azO1KGzBDvmdPocZJtfWvCkfZRdFJz56p+/0HGTySm07/iYQMM7npYMw4eH++2fnk3bdz6413wV6gXIvTjt/kG4BnmO4vXq07OUfK5Ai18SOpMjJsSAaKh0ZICo8f384VH7xocP24fL7XZjPkURNhTh0Th3wZxfmBjssWQ2NuFPhOCzORLSnrI7JmcWhZY1EWg/jOL4QxYmUYb5sX+tJQLhmLxMAUgNL043qhetKJ1g8Q+eZCs5pGOqqpEOPgsQCKLGp2ykZ4W0YTRYkkbZCn/YJU7mWiZ3e3iXC3kis82ODt6v6bNlGUXFb/vkKYjhQELyqzHEeHvKL/jzzFQqktLh4RAXAMh75A+sxUbreHlBujoZEBi9wjfY4eD8TGPJDu2002KmXB5nPaVIqKtaBAkYIMGiYMFd1wLNoFAa/myw7bB94rKC6Dj34nLeP0McZaZx5k5kjQ6HrQScxVPxYCHkbQ9O7OU931fqKzJ8Ev5gd6/9+NlO+7NbH7Y7z5eM0DsZ4SSWhF9o5HgzXD37LCGyMAyEI5RQXgjkRZg5FKB6RvTa/vn+k/atu8+ZVt5kvTZNj7fcnrSlj2RAxd41zPMv5qpwzek8mwwhpvfsReVUGmbnsU5TmHm+Sghunb6ixbFJ4eMFhJ5UCCb+V2pR8BtjxOb0GH4KbxT8QigMhk2YSvMD16iXXdH0rsjmtO50EcN0TkekwWoM+/S6M1FQhjHU9NKKOhMxnQXtDn75tZwjeT/35TM1fYwUwOe7TDI66ERWFQ+JOtl2CUCIYWtcOialGnSmdSOkAoH8WAxREeXGAXC4WWpnEJkDI504BQbu2tDq0pBhRZEofVPKSlYdfZdV9ErNukwB7l6emQLHif0g9SFej7m4wQZd4sCblY58zOFzQvvJ3GX2dbR90L784VH7sd+exgGF93qn9lmISeAhvF8JL56/Osg/+CCQ/8FcYeMwodM2qoLsRJtvxnTSjjGCf7j3rH3rV6cIad5mSGg58Z3t9IAaAxY8jKOc2KOhAASZ+YCYiRhYCXFFgagiPa+Gl3HAN/h7R+/AWdO28QuJUsxQdBlcCiziOAkBCrEtysjIne/m0S43J4QZPWXhG3Xr51Rls9xLyG5EpG/EEbLVzJQpz0fpDIxkeQyJOtZ31JgdAIeTZfShrcZMg+QBp8yFX/6Ckz/bbi/saOYVXDdAfMDVEVjndBvfJ64jnzhbGlibDb0nWhsRPMg/ODlMtMwRxXtLhZW47ZOuZRqv070F8nHzKWJV/uIZ0R/5Y1YQ+RgLNDTjGKErXmkVgJtbFDsnz+NaeU0cv6HvOLP1BMZWpFG72aQch0fasYezepF6uTfBbs/baxyf77/evnL7qP3w4THONw0vru/ElqmvBxEENDLCrX9fJJTOwHpdfBnOCJRy2ssx5iQoDbuDMN66c9R+9MQndW+0KYrdZt2EfNpzmLZeeirh+Vf69ER85lUDQ58sQ6DIV7ih02NMZgABUmWFU9hMTzkp5VeZoSc9XDkpYBEQMm2TOud5rIUCj1WeIK6d8ssJUcSWFySniJboT0e7YE7iSDNGzNyNIa7UAR4wyedDeVbpaBMlD34TjcCQdQeVQzYVt9rixDzgSECRF7i61sq8ygyEFIUTrBJMdUr9aq+Z8mXBaFuBeF4Zg9cYMrht00rWRmwhDis0BR6W3tfR88xybKjrOJ0ovWD+EtWjjha0FCUVV89bzyAqVKflAfg5HrYWXpG9o+OUnmF777B9885Je+P2g/YY+9yjQX6/vSqDtzMQaXUaV2Kof76g+D93kIzKVDX25ArczQWnix88eda+8sH99oOnO3nZ5ORyGcHYw4+FpCOPtYfiTOxtVaDIhTc1CYQK7co1NaoE853iCEP7uyA26kovNCpYPnZDyyquCypLo+qGZk5oYQ+Lut6kExZf9a9o13loYhTZ/HD0ojfWwVyPOQ1wpy4jB/h1NvmRlXohqgjLaDOSsRhS2W6QeK1R70uHD0xMCph6qxedPqn3isYIMFrvCdXRcj+k/Cm3VEzNxOSbKS1GrnEXxAgWZZSYwof1UYx9jryJwVlI2sIoEqNGKcJsyi7yjkIJI3METkuHxmq3zlN6C3vBW03QbgrPQCN/5gTOY/EpE9oijtQlLnZ8lOus7TLazw5/q33t8aL91c8/ao91PHshYFERki7E2QDrx7+ugPh6kMk0cB179idiekyVzrHa19RdRuw4XWEa+V/HZ+0bt4/beyfbbc9vK1M+OWVxv2CBaz1wZ6OZVNVqaOYpsOp8OcZ6an1mbctLeblDhUhpnRcTJXWCDVK4Sl4DtLIw0pJADEIc/gYC/hJ7UFnZ4nXKaDWQikuDyHKJ43QaiVWnNiQsADcwfu95+RwcOJjGk/dsQMSX5FjF62Mu+D1Jy+XJ47ST9mnR0lY4GRGl7RxRmCIqT6kDX77JytzRTp8ONtVoxn2JkbGO4x0m3cHrUgr6wJEVYUcNLvHoRHQGOrkyINqKEErkTHzKlB/FqaOBDH2OTrEYXVWMjEObNDoxX1b0toBav/CLyLZ67v90dOZ1XD4/FwflzPbn3kWiGKgWlnwUaPfgRnv74aJ9+Rd3M/vyZa6+OAp/ywZezE0ckiGUfqVi7vVhBdPjy0JkkzCQ91/dnGpONe5qNLGwmMvH9Ti251FQT2nev7DA/Jvbz9r/nO+33cmM0Q7XyDPwCiNuEjRuApxTUcEZZKi2homk0RvaynsfONZMNTe3/rNONFqRf9bVx+TR3jYOBwIdQwfP5QRBwzspSU0FwA1QbzkDgnQ9olwj7Yai4tJra6SpXGWZZsKU29bnp44yglfv7msU5PqC4WYLGUz3gZuDG8WLo/sTUUSCcqZ8lAGnoStvAsk/Xuw6xrr4VzkiHZjOZgvEt+Ubu7IJghEqB+pZX/Q+2nSJE27BV9onfQUksRg19IpY/hRoeNRbdAh0wYoq9wZ698rq8gOjty+YtUr90x4kKq4wmhi9k+bGakGB0W6QVvSdY+tzbNNyw7W7geC304petBmJAOBPh9m+YN3F+VLdyDP8XWAgXnJRNvsHr7fvnc3al97/uP33ExSURet5O9OamJdqvzpcOirl238OIyTXhgFTcNbrBdcE23ptyJTiFUGIiv7SbozZF6yCFqLvPjxqX/UxcBroh77PUbyd+AW9+8KbOlGY19tsS0YZEKx0rLS1BAQu7txxYFvIc7TJq8MpqykWTU3F4kfDyl3gpJ7bq2pRwjqtED40erRzkL75bjwEB8rNvYWcSdMgjM6bu19QaHjOaIMBozu/86wQJrtucsiu+HBc8btI94lojbmw1V8ieM22CbLGue2vsjWMQIELYJc5h37M3py0l8y8XQo6cbJMT4lW5C8jMfwMI0+wkqGfm0T+wiOPMT0XT8zK9ugRHIcenVEc3xEK+PIQS/l1nLVRYedT5Kp9xODssKQRdYdJA4k+SW6GjhZHMNsyagSELJ8g8CKYna+diXB2flOUt3cwaT9iFfYX791tHzJt3IZhHchWhQej6ORgRbjCKHlVCNSngCrvLxCqsZ8IabC9FQaIYI85/vuP7revf3zSjtth3qSrgJk1ZU1w7vNQOF/e+QqTYrVzTU/VmVbfqqK2njlW5j0/BwLyFwNKT1n4sbE+DRWkw4BcOFCVwvyTdJReOAPKQRmOHHVYCsRjjqee62TlYMDQ42Y7m/WMBmF9UJG31WZ7XnwunLEKqyeuFS0+EadeTisvvDmK0hBHgVXDlRGtcw24sKeHtsGL+F5RsXcYHcQwdnHlXSNdhnYYdgT6RSJ5ysYg+UzpAlsO7shnveQh3Bzzz7ZZO09hOECQhCTOaNnYpBgyTcdojnhE7J+0gFNe1WFItQdA3ZW1Tp899+lqihLHJtI2nZ47rpfT+uTv4Wy/vX92s/35rdvt3+4dA8eaFxdzFhYM4lnRW1H8tQdYe3mwYU7zPhF7+QgrRtGACsu0DqX4GuWzy5329r2j9td3nrZ7S7s+1mxOM8DtIpWOJr29Cs7WbqhG9s17+VwLqjzxqj1BHN3Uz2pUoUIMhDKNw87Wi+rqP7Di43jVs3seDmrEKasoXFphtYVDsq3r9m46gNTimHzXape0I4zxN4zNaUrRAtLbp2Skl0svowkAGnv4EdbIv2xnk2aTZGiGMg20jBwY2wyMZuJT5376NsYqr9aFjql6slXDyQzVfnRULAUudOWVtG5AED/l4a/yxa+cfPdLHtTkJx6dWj7deIkOve9SPviJX0GEhrRkMUoikETV5gmowPwb9DiPbvux9VcbRx1HEnk1kSbzVjjMgLpLvRlT7NnNg/Zeu9n+9CeP278/PKkL13nEnIln6nouMyAxviTY3k37H6Gof7ZgG/5PwVEkax5ohiEiIi9hXdRDdkcUf+f2g/bG/dN2ZzGndA5len+M9ZxRwU4K8BeCQlbAlSpZZaLxZ8rDX2nJY08InCZHY6d3NR1WVV8FVTT95yk8xIhWvmaJCHJS8J0x5Ss+Syz2qy0e5zEeFGgv7frBJ5eNXiwWRb0/hZ9ourRjxG4ykHd1OmVE/fJB1IjXvAqDdOUBgVk3Uyn40oFcSJnGaeDDOtK1PDdQw2yMi3yxWp9aAtWOJhnqLv1G4CpaIakhpyKyHqMCo5qPPXkXi8gyosmPIODL9FLCRM+VUz36pMOLRA5EajLorGn7SycDCtuvoxVEBWHKMRX3OU1Y5jtufl5sb/5a+ylO9se/uNe+f+9xO0G4yldcQDKy0d71jl6Fgfj/IdjSK0G6m7RfFarpBCthbBO3pGm570z0neU6kTJ9QG/39p2j9uaDp+3RYtJmF1N6SYR+PskXUTSK6+iuhEthKHVyhurpN/jdREAFDdYRLaMEUT4qbACqLGlEEpXv/9Fzmq9DSlgl+bVLXzk9dY3JWsidRqcosz3XZsK4WeFzA9XphEd+rtOko8RtkR1I4ddYXPPpeJTIT1ILKzVv8Fb5yBWHq5cRVUdhvl/vXH1rjThGh1ToQSxmjbWXbw+za0zQYVegRS8hleognYH1IVrODw39zBEbPnz2rTp9KlG2kiN1UleeEjvMtaHnB0XpJwgqq5dWZ+I/YS7p0G37/vK8Hd44bP+53Gt/dOuX7Xu3H7Uz4HzixP4EU7PShkQ2wsvYIXxKUcKrykNWMH9hnv+DiVdVHkEDzBqJYx2itqc9Z6rBitQ5s1f/HyzO29uPnrS/fbJoDxdTnI01hr0gi1N3tfI6coWg47Gq9dyRPndYUJ4JiUYF/no/n1EGzINaj/LvXRi+ydjH/Gem5HotL+1TQ9YhiTFuOJJ59trZFfOEfO9IGQt+10TizH1xjBS5+yJ32Fe5RpQ6HhPFLF47IR1Cu/M+u/yg4Sve7JTcJfXxfNcalmeBSblGbCOdjovGnVs/TFHfDygYbxze2YVHol/1zC5aN+jqROSJMHolGLKDyKUHrM/vXV/SDnkIrG0hkdfc1aNWkEWklyHPxEs18MWiyWuAdc2Otp2CEzJqK80Gn51tyIoz2MpWlIsyM4w0I6bHCot2K984NDFtkXfXpI7gwovNA4Q3o8rhwby9vzVvX3r/bvvh3aN2Bo/q0l1f5VS0xS+dassI1cK08mqQtY2YXeAer5R9SpDFIC6mKx3HnyDYQ8oUfAxxHaTlVr2yUtAxNk7qxmF6ftYg98/O2zfvPGp/+Yhp5NkuIxptPl3UIlZjEl5MOOCEHjs2R32jDpZXYpPqSHEEiRGUm9vNZ/bUlFONIFzVmRB9/4TTFkeT4RQqMfQ6vGfynIuwwIUGPHrLVJ79QriqItNTjcDrVdYXBcXpBEBan1gy6jPCwBNttAPKFyJx0jg09MGWNVBdp9N4kQP4pK3DpB8QSosiej3S6OUExM3azhGVIpzswne26zBaJryIR9b873FOONBGnG7mrc+0NY5tiEyNNcvolZNmZ6+3BeayHgIFdXFy12kUZ5pKJ5mbycGTTZONapsGpg5W0/vQyT+KpIx8Pc4/dQIZb60CoR/HXMqLecDtoJc92nOw/3p7d3Gz/eGtX7V37h+15+jaJwMSEKJ2WPigZAwNM6Qj/5Ybtd4rrF6Jm+FKfrF/behcfL6wksk1iEOwczPEVr0hzCOQKYI9wYneuXPcvvbwtH3U9hHWXts+22m7aE3B+SYlb1a2c/aLJl4S8Msz+S4aStEEnAZogGSVMxSpVeqhCrMHnGDc3qd7A2D9Yk461+E4tn45g1vBwJLmQiZplAj9HaZD2/TUjozW28bzJjA2h7F8K07eUo8ILnnLDa7ipb75fpXEc2nMiKa5m9x8YTy3c7HNOJG9c758idHuYlw3GG78Qo9fDW0nyHEJbazFz2jt7/qUO7zByy7EjZkqKSfx2o60R4UrP1I8TRsMX5yH7xfi+BadMlMWadeVcuvLp3fFb7U91mq21bcCS3smPwDlA4CUh6eN+pFt5014R8LIKrAbZfBYdUjBFdlCO/cg0tvtzODg9cP2/ac77U9u3Wk/unvcTqjrbMGX+0LmMwVEdW00QP5TwyvLf/93f+/yP/71J22+uwfSjpWwPro+ZBpH2Oz1rq2jVoVFiDqENOyFhWWAa7+DgP7gN/bab8/8vOsZQE40GAMwIC9gThnS8iAkde09fY/GGHGcZjmSGYOQcnSAY1EXeEcSnTGOQ4E96xLhb6OsVElFRxmYgx5Vs97yICWOHhh+e+45P6xgi2miO28Z7TQIjr1QawcQnNYj32mYo9NKpOCUvjQymnruCXnO6MS1+iCk+cTir9rgaA/r2XA4PWI0pFfPc206/CEjqBsweKy3XNluRwrlteLJUOjD0wXO6vfunPKd7ziRxTC90C4vHNcOIEcCC2+q4kRgeUfkmQzvMHW7eA5vj+mEWCtOblLijrKyoHzsWgpr+1wS+MZkMVb7apSt3UZHdniy41VvyCWXWtD7gvzFM+yC6XPep2J6sNveeXTZvvrT++1nR8+RiYsNN0ccsdVBTX2vCxn5R7CNI2wcb+R+apDCappO8M4iPxry5nffav8LAONLFD0FIIwAAAAASUVORK5CYII="/>
          <p:cNvSpPr>
            <a:spLocks noChangeAspect="1" noChangeArrowheads="1"/>
          </p:cNvSpPr>
          <p:nvPr/>
        </p:nvSpPr>
        <p:spPr bwMode="auto">
          <a:xfrm>
            <a:off x="341503" y="27670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ángulo 11"/>
          <p:cNvSpPr/>
          <p:nvPr/>
        </p:nvSpPr>
        <p:spPr>
          <a:xfrm>
            <a:off x="6705600" y="3803248"/>
            <a:ext cx="4343400" cy="1938992"/>
          </a:xfrm>
          <a:prstGeom prst="rect">
            <a:avLst/>
          </a:prstGeom>
        </p:spPr>
        <p:txBody>
          <a:bodyPr wrap="square">
            <a:spAutoFit/>
          </a:bodyPr>
          <a:lstStyle/>
          <a:p>
            <a:pPr algn="just"/>
            <a:endParaRPr lang="es-ES" sz="1200" b="1" dirty="0">
              <a:latin typeface="Ariel"/>
            </a:endParaRPr>
          </a:p>
          <a:p>
            <a:pPr algn="just"/>
            <a:endParaRPr lang="es-ES" sz="1200" b="1" dirty="0">
              <a:latin typeface="Ariel"/>
            </a:endParaRPr>
          </a:p>
          <a:p>
            <a:pPr algn="just"/>
            <a:endParaRPr lang="es-ES" sz="1200" b="1" dirty="0">
              <a:latin typeface="Ariel"/>
            </a:endParaRPr>
          </a:p>
          <a:p>
            <a:pPr algn="just"/>
            <a:r>
              <a:rPr lang="es-ES" sz="1200" b="1" dirty="0">
                <a:latin typeface="Ariel"/>
              </a:rPr>
              <a:t>Referencia</a:t>
            </a:r>
            <a:endParaRPr lang="en-US" sz="1200" b="1" dirty="0">
              <a:latin typeface="Ariel"/>
            </a:endParaRPr>
          </a:p>
          <a:p>
            <a:pPr algn="just"/>
            <a:endParaRPr lang="en-US" sz="1200" dirty="0">
              <a:latin typeface="Arial" panose="020B0604020202020204" pitchFamily="34" charset="0"/>
              <a:cs typeface="Arial" panose="020B0604020202020204" pitchFamily="34" charset="0"/>
            </a:endParaRPr>
          </a:p>
          <a:p>
            <a:pPr algn="just" defTabSz="180000"/>
            <a:r>
              <a:rPr lang="en-US" sz="1200" dirty="0">
                <a:latin typeface="Arial" panose="020B0604020202020204" pitchFamily="34" charset="0"/>
                <a:cs typeface="Arial" panose="020B0604020202020204" pitchFamily="34" charset="0"/>
              </a:rPr>
              <a:t>​​6.	Melamed S, Dada T, Khalil AK, </a:t>
            </a:r>
            <a:r>
              <a:rPr lang="en-US" sz="1200" dirty="0" err="1">
                <a:latin typeface="Arial" panose="020B0604020202020204" pitchFamily="34" charset="0"/>
                <a:cs typeface="Arial" panose="020B0604020202020204" pitchFamily="34" charset="0"/>
              </a:rPr>
              <a:t>editores</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Diagnóstico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clínico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inmediato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en</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oftalmología</a:t>
            </a:r>
            <a:r>
              <a:rPr lang="en-US" sz="1200" dirty="0">
                <a:latin typeface="Arial" panose="020B0604020202020204" pitchFamily="34" charset="0"/>
                <a:cs typeface="Arial" panose="020B0604020202020204" pitchFamily="34" charset="0"/>
              </a:rPr>
              <a:t> (glaucoma) [Internet]. 	Panamá: 	Jaypee - Highlights Medical Publishers; 2010 	</a:t>
            </a:r>
            <a:r>
              <a:rPr lang="es-ES" sz="1200" dirty="0">
                <a:latin typeface="Arial" panose="020B0604020202020204" pitchFamily="34" charset="0"/>
                <a:cs typeface="Arial" panose="020B0604020202020204" pitchFamily="34" charset="0"/>
              </a:rPr>
              <a:t>[citado 22 	de 	enero 	de 2024].</a:t>
            </a:r>
            <a:r>
              <a:rPr lang="en-US" sz="1200" dirty="0">
                <a:latin typeface="Arial" panose="020B0604020202020204" pitchFamily="34" charset="0"/>
                <a:cs typeface="Arial" panose="020B0604020202020204" pitchFamily="34" charset="0"/>
              </a:rPr>
              <a:t> Disponible </a:t>
            </a:r>
            <a:r>
              <a:rPr lang="en-US" sz="1200" dirty="0" err="1">
                <a:latin typeface="Arial" panose="020B0604020202020204" pitchFamily="34" charset="0"/>
                <a:cs typeface="Arial" panose="020B0604020202020204" pitchFamily="34" charset="0"/>
              </a:rPr>
              <a:t>en</a:t>
            </a:r>
            <a:r>
              <a:rPr lang="en-US" sz="1200" dirty="0">
                <a:latin typeface="Arial" panose="020B0604020202020204" pitchFamily="34" charset="0"/>
                <a:cs typeface="Arial" panose="020B0604020202020204" pitchFamily="34" charset="0"/>
              </a:rPr>
              <a:t>: 	https://elibro.net/es/lc/bibliotecautpl/titulos/166501</a:t>
            </a:r>
            <a:endParaRPr lang="en-US" dirty="0">
              <a:latin typeface="Arial" panose="020B0604020202020204" pitchFamily="34" charset="0"/>
              <a:cs typeface="Arial" panose="020B0604020202020204" pitchFamily="34" charset="0"/>
            </a:endParaRPr>
          </a:p>
        </p:txBody>
      </p:sp>
      <p:pic>
        <p:nvPicPr>
          <p:cNvPr id="15" name="Imagen 14"/>
          <p:cNvPicPr>
            <a:picLocks noChangeAspect="1"/>
          </p:cNvPicPr>
          <p:nvPr/>
        </p:nvPicPr>
        <p:blipFill>
          <a:blip r:embed="rId3"/>
          <a:stretch>
            <a:fillRect/>
          </a:stretch>
        </p:blipFill>
        <p:spPr>
          <a:xfrm>
            <a:off x="6172200" y="2133600"/>
            <a:ext cx="45719" cy="3243707"/>
          </a:xfrm>
          <a:prstGeom prst="rect">
            <a:avLst/>
          </a:prstGeom>
        </p:spPr>
      </p:pic>
      <p:graphicFrame>
        <p:nvGraphicFramePr>
          <p:cNvPr id="14" name="Tabla 13">
            <a:extLst>
              <a:ext uri="{FF2B5EF4-FFF2-40B4-BE49-F238E27FC236}">
                <a16:creationId xmlns:a16="http://schemas.microsoft.com/office/drawing/2014/main" id="{A206AA4A-BBA5-4E0E-9C12-65D68B040D09}"/>
              </a:ext>
            </a:extLst>
          </p:cNvPr>
          <p:cNvGraphicFramePr>
            <a:graphicFrameLocks noGrp="1"/>
          </p:cNvGraphicFramePr>
          <p:nvPr>
            <p:extLst>
              <p:ext uri="{D42A27DB-BD31-4B8C-83A1-F6EECF244321}">
                <p14:modId xmlns:p14="http://schemas.microsoft.com/office/powerpoint/2010/main" val="3385356174"/>
              </p:ext>
            </p:extLst>
          </p:nvPr>
        </p:nvGraphicFramePr>
        <p:xfrm>
          <a:off x="6889374" y="1762519"/>
          <a:ext cx="3903234" cy="2597107"/>
        </p:xfrm>
        <a:graphic>
          <a:graphicData uri="http://schemas.openxmlformats.org/drawingml/2006/table">
            <a:tbl>
              <a:tblPr firstRow="1" firstCol="1" bandRow="1"/>
              <a:tblGrid>
                <a:gridCol w="3903234">
                  <a:extLst>
                    <a:ext uri="{9D8B030D-6E8A-4147-A177-3AD203B41FA5}">
                      <a16:colId xmlns:a16="http://schemas.microsoft.com/office/drawing/2014/main" val="127840890"/>
                    </a:ext>
                  </a:extLst>
                </a:gridCol>
              </a:tblGrid>
              <a:tr h="1760113">
                <a:tc>
                  <a:txBody>
                    <a:bodyPr/>
                    <a:lstStyle/>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2150840"/>
                  </a:ext>
                </a:extLst>
              </a:tr>
              <a:tr h="431597">
                <a:tc>
                  <a:txBody>
                    <a:bodyPr/>
                    <a:lstStyle/>
                    <a:p>
                      <a:pPr>
                        <a:lnSpc>
                          <a:spcPct val="150000"/>
                        </a:lnSpc>
                        <a:spcAft>
                          <a:spcPts val="0"/>
                        </a:spcAft>
                      </a:pPr>
                      <a:r>
                        <a:rPr lang="es-EC" sz="1200" b="1"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Figura 1. </a:t>
                      </a:r>
                      <a:r>
                        <a:rPr lang="es-EC" sz="1200" i="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Buftalmos</a:t>
                      </a:r>
                      <a:r>
                        <a:rPr lang="es-EC" sz="1200"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bilateral con agrandamiento y cicatrización de la cornea</a:t>
                      </a:r>
                      <a:endParaRPr lang="es-EC" sz="9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2247737"/>
                  </a:ext>
                </a:extLst>
              </a:tr>
              <a:tr h="310779">
                <a:tc>
                  <a:txBody>
                    <a:bodyPr/>
                    <a:lstStyle/>
                    <a:p>
                      <a:pPr>
                        <a:lnSpc>
                          <a:spcPct val="107000"/>
                        </a:lnSpc>
                        <a:spcAft>
                          <a:spcPts val="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Nota. Melamed ​(6)​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4318516"/>
                  </a:ext>
                </a:extLst>
              </a:tr>
            </a:tbl>
          </a:graphicData>
        </a:graphic>
      </p:graphicFrame>
      <p:pic>
        <p:nvPicPr>
          <p:cNvPr id="22" name="Imagen 12">
            <a:extLst>
              <a:ext uri="{FF2B5EF4-FFF2-40B4-BE49-F238E27FC236}">
                <a16:creationId xmlns:a16="http://schemas.microsoft.com/office/drawing/2014/main" id="{DD461538-8794-4749-BD8B-7BE9A6A944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40054" t="25797" r="25662" b="36188"/>
          <a:stretch>
            <a:fillRect/>
          </a:stretch>
        </p:blipFill>
        <p:spPr bwMode="auto">
          <a:xfrm>
            <a:off x="6934202" y="1748755"/>
            <a:ext cx="3505200" cy="175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5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828038" y="2488463"/>
            <a:ext cx="8545195" cy="845743"/>
          </a:xfrm>
          <a:prstGeom prst="rect">
            <a:avLst/>
          </a:prstGeom>
        </p:spPr>
        <p:txBody>
          <a:bodyPr vert="horz" wrap="square" lIns="0" tIns="14604" rIns="0" bIns="0" rtlCol="0">
            <a:spAutoFit/>
          </a:bodyPr>
          <a:lstStyle/>
          <a:p>
            <a:pPr marL="12700" algn="ctr">
              <a:lnSpc>
                <a:spcPct val="100000"/>
              </a:lnSpc>
              <a:spcBef>
                <a:spcPts val="114"/>
              </a:spcBef>
            </a:pPr>
            <a:r>
              <a:rPr lang="es-MX" sz="5400" b="1" spc="-25" dirty="0">
                <a:latin typeface="Century Gothic" panose="020B0502020202020204" pitchFamily="34" charset="0"/>
                <a:cs typeface="Calibri"/>
              </a:rPr>
              <a:t>Lista de r</a:t>
            </a:r>
            <a:r>
              <a:rPr sz="5400" b="1" spc="-25" dirty="0" err="1">
                <a:latin typeface="Century Gothic" panose="020B0502020202020204" pitchFamily="34" charset="0"/>
                <a:cs typeface="Calibri"/>
              </a:rPr>
              <a:t>eferencias</a:t>
            </a:r>
            <a:endParaRPr sz="5400" b="1" spc="-25" dirty="0">
              <a:latin typeface="Century Gothic" panose="020B0502020202020204" pitchFamily="34" charset="0"/>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838200" y="1022684"/>
            <a:ext cx="10210800" cy="901593"/>
          </a:xfrm>
          <a:prstGeom prst="rect">
            <a:avLst/>
          </a:prstGeom>
        </p:spPr>
        <p:txBody>
          <a:bodyPr wrap="square">
            <a:spAutoFit/>
          </a:bodyPr>
          <a:lstStyle/>
          <a:p>
            <a:pPr algn="ctr">
              <a:lnSpc>
                <a:spcPct val="150000"/>
              </a:lnSpc>
            </a:pPr>
            <a:r>
              <a:rPr lang="es-EC" sz="4000" spc="-35" dirty="0">
                <a:latin typeface="Arial" panose="020B0604020202020204" pitchFamily="34" charset="0"/>
                <a:cs typeface="Arial" panose="020B0604020202020204" pitchFamily="34" charset="0"/>
              </a:rPr>
              <a:t>Ref</a:t>
            </a:r>
            <a:r>
              <a:rPr lang="es-EC" sz="4000" spc="-45" dirty="0">
                <a:latin typeface="Arial" panose="020B0604020202020204" pitchFamily="34" charset="0"/>
                <a:cs typeface="Arial" panose="020B0604020202020204" pitchFamily="34" charset="0"/>
              </a:rPr>
              <a:t>e</a:t>
            </a:r>
            <a:r>
              <a:rPr lang="es-EC" sz="4000" spc="80" dirty="0">
                <a:latin typeface="Arial" panose="020B0604020202020204" pitchFamily="34" charset="0"/>
                <a:cs typeface="Arial" panose="020B0604020202020204" pitchFamily="34" charset="0"/>
              </a:rPr>
              <a:t>rencia</a:t>
            </a:r>
            <a:r>
              <a:rPr lang="es-EC" sz="4000" spc="100" dirty="0">
                <a:latin typeface="Arial" panose="020B0604020202020204" pitchFamily="34" charset="0"/>
                <a:cs typeface="Arial" panose="020B0604020202020204" pitchFamily="34" charset="0"/>
              </a:rPr>
              <a:t>s</a:t>
            </a:r>
            <a:endParaRPr lang="es-MX" sz="4000" dirty="0">
              <a:latin typeface="Arial" panose="020B0604020202020204" pitchFamily="34" charset="0"/>
              <a:cs typeface="Arial" panose="020B0604020202020204" pitchFamily="34" charset="0"/>
            </a:endParaRPr>
          </a:p>
        </p:txBody>
      </p:sp>
      <p:sp>
        <p:nvSpPr>
          <p:cNvPr id="2" name="CuadroTexto 1"/>
          <p:cNvSpPr txBox="1"/>
          <p:nvPr/>
        </p:nvSpPr>
        <p:spPr>
          <a:xfrm>
            <a:off x="762001" y="2133600"/>
            <a:ext cx="3154680" cy="3877985"/>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s-ES" sz="1200" dirty="0">
                <a:latin typeface="Arial" panose="020B0604020202020204" pitchFamily="34" charset="0"/>
                <a:cs typeface="Arial" panose="020B0604020202020204" pitchFamily="34" charset="0"/>
              </a:rPr>
              <a:t>Las referencias se numeran en el orden en que aparecen en el texto consecutivamente.</a:t>
            </a:r>
          </a:p>
          <a:p>
            <a:pPr marL="171450" indent="-171450" algn="just">
              <a:lnSpc>
                <a:spcPct val="150000"/>
              </a:lnSpc>
              <a:buFont typeface="Arial" panose="020B0604020202020204" pitchFamily="34" charset="0"/>
              <a:buChar char="•"/>
            </a:pPr>
            <a:r>
              <a:rPr lang="es-EC" sz="1200" dirty="0">
                <a:latin typeface="Arial" panose="020B0604020202020204" pitchFamily="34" charset="0"/>
                <a:cs typeface="Arial" panose="020B0604020202020204" pitchFamily="34" charset="0"/>
              </a:rPr>
              <a:t>Se menciona hasta seis autores. En caso de que haya más de seis autores, se mencionan los primeros seis seguidos de et al.</a:t>
            </a:r>
          </a:p>
          <a:p>
            <a:pPr marL="171450" indent="-171450" algn="just">
              <a:lnSpc>
                <a:spcPct val="150000"/>
              </a:lnSpc>
              <a:buFont typeface="Arial" panose="020B0604020202020204" pitchFamily="34" charset="0"/>
              <a:buChar char="•"/>
            </a:pPr>
            <a:r>
              <a:rPr lang="es-ES" sz="1200" dirty="0">
                <a:latin typeface="Arial" panose="020B0604020202020204" pitchFamily="34" charset="0"/>
                <a:cs typeface="Arial" panose="020B0604020202020204" pitchFamily="34" charset="0"/>
              </a:rPr>
              <a:t>No use viñetas, ni cursiva en las referencias.</a:t>
            </a:r>
          </a:p>
          <a:p>
            <a:pPr marL="171450" indent="-171450" algn="just">
              <a:lnSpc>
                <a:spcPct val="150000"/>
              </a:lnSpc>
              <a:buFont typeface="Arial" panose="020B0604020202020204" pitchFamily="34" charset="0"/>
              <a:buChar char="•"/>
            </a:pPr>
            <a:r>
              <a:rPr lang="es-ES" sz="1200" dirty="0">
                <a:latin typeface="Arial" panose="020B0604020202020204" pitchFamily="34" charset="0"/>
                <a:cs typeface="Arial" panose="020B0604020202020204" pitchFamily="34" charset="0"/>
              </a:rPr>
              <a:t>Utilice </a:t>
            </a:r>
            <a:r>
              <a:rPr lang="es-ES" sz="1200" dirty="0" err="1">
                <a:latin typeface="Arial" panose="020B0604020202020204" pitchFamily="34" charset="0"/>
                <a:cs typeface="Arial" panose="020B0604020202020204" pitchFamily="34" charset="0"/>
              </a:rPr>
              <a:t>Arial°</a:t>
            </a:r>
            <a:r>
              <a:rPr lang="es-ES" sz="1200" dirty="0">
                <a:latin typeface="Arial" panose="020B0604020202020204" pitchFamily="34" charset="0"/>
                <a:cs typeface="Arial" panose="020B0604020202020204" pitchFamily="34" charset="0"/>
              </a:rPr>
              <a:t> 12 y justificado.</a:t>
            </a:r>
          </a:p>
          <a:p>
            <a:pPr marL="171450" indent="-171450" algn="just">
              <a:lnSpc>
                <a:spcPct val="150000"/>
              </a:lnSpc>
              <a:buFont typeface="Arial" panose="020B0604020202020204" pitchFamily="34" charset="0"/>
              <a:buChar char="•"/>
            </a:pPr>
            <a:r>
              <a:rPr lang="es-ES" sz="1200" dirty="0">
                <a:latin typeface="Arial" panose="020B0604020202020204" pitchFamily="34" charset="0"/>
                <a:cs typeface="Arial" panose="020B0604020202020204" pitchFamily="34" charset="0"/>
              </a:rPr>
              <a:t>Si se cita una fuente en línea, se debe proporcionar la URL completa y la fecha de consulta.</a:t>
            </a:r>
          </a:p>
          <a:p>
            <a:endParaRPr lang="en-US" sz="1200" dirty="0">
              <a:latin typeface="Arial" panose="020B0604020202020204" pitchFamily="34" charset="0"/>
              <a:cs typeface="Arial" panose="020B0604020202020204" pitchFamily="34" charset="0"/>
            </a:endParaRPr>
          </a:p>
        </p:txBody>
      </p:sp>
      <p:sp>
        <p:nvSpPr>
          <p:cNvPr id="4" name="CuadroTexto 3"/>
          <p:cNvSpPr txBox="1"/>
          <p:nvPr/>
        </p:nvSpPr>
        <p:spPr>
          <a:xfrm>
            <a:off x="4419600" y="2133600"/>
            <a:ext cx="6934200" cy="3016210"/>
          </a:xfrm>
          <a:prstGeom prst="rect">
            <a:avLst/>
          </a:prstGeom>
          <a:noFill/>
        </p:spPr>
        <p:txBody>
          <a:bodyPr wrap="square" rtlCol="0">
            <a:spAutoFit/>
          </a:bodyPr>
          <a:lstStyle/>
          <a:p>
            <a:pPr algn="just"/>
            <a:r>
              <a:rPr lang="es-MX" sz="1400" b="1" spc="-25" dirty="0">
                <a:solidFill>
                  <a:srgbClr val="181818"/>
                </a:solidFill>
                <a:latin typeface="Arial" panose="020B0604020202020204" pitchFamily="34" charset="0"/>
                <a:cs typeface="Arial" panose="020B0604020202020204" pitchFamily="34" charset="0"/>
              </a:rPr>
              <a:t>Artículo científico electrónico</a:t>
            </a:r>
          </a:p>
          <a:p>
            <a:pPr algn="just"/>
            <a:endParaRPr lang="es-MX" sz="1400" b="1" spc="-25" dirty="0">
              <a:solidFill>
                <a:srgbClr val="181818"/>
              </a:solidFill>
              <a:latin typeface="Arial" panose="020B0604020202020204" pitchFamily="34" charset="0"/>
              <a:cs typeface="Arial" panose="020B0604020202020204" pitchFamily="34" charset="0"/>
            </a:endParaRPr>
          </a:p>
          <a:p>
            <a:pPr algn="just">
              <a:lnSpc>
                <a:spcPct val="15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Apellidos e iniciales del nombre del autor/es. Titulo de artículo. Nombre de la revista </a:t>
            </a:r>
            <a:r>
              <a:rPr lang="es-MX" sz="1200" dirty="0">
                <a:latin typeface="Arial" panose="020B0604020202020204" pitchFamily="34" charset="0"/>
                <a:cs typeface="Arial" panose="020B0604020202020204" pitchFamily="34" charset="0"/>
              </a:rPr>
              <a:t>[Internet]</a:t>
            </a:r>
            <a:r>
              <a:rPr lang="es-MX" sz="1200" spc="-25" dirty="0">
                <a:solidFill>
                  <a:srgbClr val="181818"/>
                </a:solidFill>
                <a:latin typeface="Arial" panose="020B0604020202020204" pitchFamily="34" charset="0"/>
                <a:cs typeface="Arial" panose="020B0604020202020204" pitchFamily="34" charset="0"/>
              </a:rPr>
              <a:t>. Año </a:t>
            </a:r>
            <a:r>
              <a:rPr lang="es-MX" sz="1200" dirty="0">
                <a:latin typeface="Arial" panose="020B0604020202020204" pitchFamily="34" charset="0"/>
                <a:cs typeface="Arial" panose="020B0604020202020204" pitchFamily="34" charset="0"/>
              </a:rPr>
              <a:t>[citado día mes y año]</a:t>
            </a:r>
            <a:r>
              <a:rPr lang="es-MX" sz="1200" spc="-25" dirty="0">
                <a:solidFill>
                  <a:srgbClr val="181818"/>
                </a:solidFill>
                <a:latin typeface="Arial" panose="020B0604020202020204" pitchFamily="34" charset="0"/>
                <a:cs typeface="Arial" panose="020B0604020202020204" pitchFamily="34" charset="0"/>
              </a:rPr>
              <a:t>; Volumen(</a:t>
            </a:r>
            <a:r>
              <a:rPr lang="en-US" sz="1200" dirty="0" err="1">
                <a:latin typeface="Arial" panose="020B0604020202020204" pitchFamily="34" charset="0"/>
                <a:cs typeface="Arial" panose="020B0604020202020204" pitchFamily="34" charset="0"/>
              </a:rPr>
              <a:t>número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página</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inicial</a:t>
            </a:r>
            <a:r>
              <a:rPr lang="en-US" sz="1200" dirty="0">
                <a:latin typeface="Arial" panose="020B0604020202020204" pitchFamily="34" charset="0"/>
                <a:cs typeface="Arial" panose="020B0604020202020204" pitchFamily="34" charset="0"/>
              </a:rPr>
              <a:t>- final del </a:t>
            </a:r>
            <a:r>
              <a:rPr lang="en-US" sz="1200" dirty="0" err="1">
                <a:latin typeface="Arial" panose="020B0604020202020204" pitchFamily="34" charset="0"/>
                <a:cs typeface="Arial" panose="020B0604020202020204" pitchFamily="34" charset="0"/>
              </a:rPr>
              <a:t>artículo</a:t>
            </a:r>
            <a:r>
              <a:rPr lang="en-US" sz="1200" dirty="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Disponible en: URL</a:t>
            </a:r>
            <a:endParaRPr lang="en-US" sz="1200" dirty="0">
              <a:latin typeface="Arial" panose="020B0604020202020204" pitchFamily="34" charset="0"/>
              <a:cs typeface="Arial" panose="020B0604020202020204" pitchFamily="34" charset="0"/>
            </a:endParaRPr>
          </a:p>
          <a:p>
            <a:pPr algn="just" defTabSz="180000" fontAlgn="base">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p>
          <a:p>
            <a:pPr algn="just" defTabSz="180000" fontAlgn="base">
              <a:lnSpc>
                <a:spcPct val="150000"/>
              </a:lnSpc>
            </a:pPr>
            <a:r>
              <a:rPr lang="es-ES" sz="1200" spc="-25" dirty="0">
                <a:solidFill>
                  <a:srgbClr val="181818"/>
                </a:solidFill>
                <a:latin typeface="Arial" panose="020B0604020202020204" pitchFamily="34" charset="0"/>
                <a:cs typeface="Arial" panose="020B0604020202020204" pitchFamily="34" charset="0"/>
              </a:rPr>
              <a:t>1.	</a:t>
            </a:r>
            <a:r>
              <a:rPr lang="es-MX" sz="1200" dirty="0">
                <a:latin typeface="Arial" panose="020B0604020202020204" pitchFamily="34" charset="0"/>
                <a:cs typeface="Arial" panose="020B0604020202020204" pitchFamily="34" charset="0"/>
              </a:rPr>
              <a:t> </a:t>
            </a:r>
            <a:r>
              <a:rPr lang="es-EC" sz="1200" dirty="0" err="1">
                <a:latin typeface="Arial" panose="020B0604020202020204" pitchFamily="34" charset="0"/>
                <a:cs typeface="Arial" panose="020B0604020202020204" pitchFamily="34" charset="0"/>
              </a:rPr>
              <a:t>Walbaum</a:t>
            </a:r>
            <a:r>
              <a:rPr lang="es-EC" sz="1200" dirty="0">
                <a:latin typeface="Arial" panose="020B0604020202020204" pitchFamily="34" charset="0"/>
                <a:cs typeface="Arial" panose="020B0604020202020204" pitchFamily="34" charset="0"/>
              </a:rPr>
              <a:t> B, Rodríguez J, Acevedo F, Camus M, Manzor M, Martínez R, et al. Tratamiento 	sistémico actual para cáncer de mama avanzado hormono-dependiente. Revista Médica Clínica 	Las Condes [Internet]. 2023 </a:t>
            </a:r>
            <a:r>
              <a:rPr lang="es-MX" sz="1200" dirty="0">
                <a:latin typeface="Arial" panose="020B0604020202020204" pitchFamily="34" charset="0"/>
                <a:cs typeface="Arial" panose="020B0604020202020204" pitchFamily="34" charset="0"/>
              </a:rPr>
              <a:t>[citado 	el 21 de enero de 2024]</a:t>
            </a:r>
            <a:r>
              <a:rPr lang="es-EC" sz="1200" dirty="0">
                <a:latin typeface="Arial" panose="020B0604020202020204" pitchFamily="34" charset="0"/>
                <a:cs typeface="Arial" panose="020B0604020202020204" pitchFamily="34" charset="0"/>
              </a:rPr>
              <a:t>; 34(3): 224–34. Disponible en: 	https://www.sciencedirect.com/science/article/pii/S0716864023000421</a:t>
            </a:r>
            <a:endParaRPr lang="es-MX" sz="1200" spc="-25" dirty="0">
              <a:solidFill>
                <a:srgbClr val="181818"/>
              </a:solidFill>
              <a:latin typeface="Arial" panose="020B0604020202020204" pitchFamily="34" charset="0"/>
              <a:cs typeface="Arial" panose="020B0604020202020204" pitchFamily="34" charset="0"/>
            </a:endParaRPr>
          </a:p>
          <a:p>
            <a:endParaRPr lang="en-US" dirty="0"/>
          </a:p>
        </p:txBody>
      </p:sp>
      <p:pic>
        <p:nvPicPr>
          <p:cNvPr id="5" name="Imagen 4">
            <a:extLst>
              <a:ext uri="{FF2B5EF4-FFF2-40B4-BE49-F238E27FC236}">
                <a16:creationId xmlns:a16="http://schemas.microsoft.com/office/drawing/2014/main" id="{885D300C-E44D-47BE-AE69-BFBE70ABF39E}"/>
              </a:ext>
            </a:extLst>
          </p:cNvPr>
          <p:cNvPicPr>
            <a:picLocks noChangeAspect="1"/>
          </p:cNvPicPr>
          <p:nvPr/>
        </p:nvPicPr>
        <p:blipFill>
          <a:blip r:embed="rId3"/>
          <a:stretch>
            <a:fillRect/>
          </a:stretch>
        </p:blipFill>
        <p:spPr>
          <a:xfrm>
            <a:off x="4267200" y="2286000"/>
            <a:ext cx="45719" cy="3243707"/>
          </a:xfrm>
          <a:prstGeom prst="rect">
            <a:avLst/>
          </a:prstGeom>
        </p:spPr>
      </p:pic>
    </p:spTree>
    <p:extLst>
      <p:ext uri="{BB962C8B-B14F-4D97-AF65-F5344CB8AC3E}">
        <p14:creationId xmlns:p14="http://schemas.microsoft.com/office/powerpoint/2010/main" val="4252590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035038" y="1752600"/>
            <a:ext cx="5166361" cy="4401205"/>
          </a:xfrm>
          <a:prstGeom prst="rect">
            <a:avLst/>
          </a:prstGeom>
          <a:noFill/>
        </p:spPr>
        <p:txBody>
          <a:bodyPr wrap="square" rtlCol="0">
            <a:spAutoFit/>
          </a:bodyPr>
          <a:lstStyle/>
          <a:p>
            <a:pPr algn="just">
              <a:lnSpc>
                <a:spcPct val="200000"/>
              </a:lnSpc>
            </a:pPr>
            <a:r>
              <a:rPr lang="es-MX" sz="1400" b="1" spc="-25" dirty="0">
                <a:solidFill>
                  <a:srgbClr val="181818"/>
                </a:solidFill>
                <a:latin typeface="Arial" panose="020B0604020202020204" pitchFamily="34" charset="0"/>
                <a:cs typeface="Arial" panose="020B0604020202020204" pitchFamily="34" charset="0"/>
              </a:rPr>
              <a:t>Libro electrónico</a:t>
            </a:r>
          </a:p>
          <a:p>
            <a:pPr algn="just">
              <a:lnSpc>
                <a:spcPct val="20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Apellidos e iniciales del nombre del autor/es. Titulo de libro </a:t>
            </a:r>
            <a:r>
              <a:rPr lang="es-MX" sz="1200" dirty="0">
                <a:latin typeface="Arial" panose="020B0604020202020204" pitchFamily="34" charset="0"/>
                <a:cs typeface="Arial" panose="020B0604020202020204" pitchFamily="34" charset="0"/>
              </a:rPr>
              <a:t>[Internet]</a:t>
            </a:r>
            <a:r>
              <a:rPr lang="es-MX" sz="1200" spc="-25" dirty="0">
                <a:solidFill>
                  <a:srgbClr val="181818"/>
                </a:solidFill>
                <a:latin typeface="Arial" panose="020B0604020202020204" pitchFamily="34" charset="0"/>
                <a:cs typeface="Arial" panose="020B0604020202020204" pitchFamily="34" charset="0"/>
              </a:rPr>
              <a:t>. Edición. Lugar de publicación: </a:t>
            </a:r>
            <a:r>
              <a:rPr lang="es-ES" sz="1200" spc="-25" dirty="0">
                <a:solidFill>
                  <a:srgbClr val="181818"/>
                </a:solidFill>
                <a:latin typeface="Arial" panose="020B0604020202020204" pitchFamily="34" charset="0"/>
                <a:cs typeface="Arial" panose="020B0604020202020204" pitchFamily="34" charset="0"/>
              </a:rPr>
              <a:t>Editorial; Año. </a:t>
            </a:r>
            <a:r>
              <a:rPr lang="es-MX" sz="1200" dirty="0">
                <a:latin typeface="Arial" panose="020B0604020202020204" pitchFamily="34" charset="0"/>
                <a:cs typeface="Arial" panose="020B0604020202020204" pitchFamily="34" charset="0"/>
              </a:rPr>
              <a:t>[citado día mes año].</a:t>
            </a:r>
            <a:r>
              <a:rPr lang="es-ES" sz="1200" spc="-25" dirty="0">
                <a:solidFill>
                  <a:srgbClr val="181818"/>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p. : URL</a:t>
            </a:r>
            <a:endParaRPr lang="es-MX" sz="1200" spc="-25" dirty="0">
              <a:solidFill>
                <a:srgbClr val="181818"/>
              </a:solidFill>
              <a:latin typeface="Arial" panose="020B0604020202020204" pitchFamily="34" charset="0"/>
              <a:cs typeface="Arial" panose="020B0604020202020204" pitchFamily="34" charset="0"/>
            </a:endParaRPr>
          </a:p>
          <a:p>
            <a:pPr algn="just" defTabSz="180000" fontAlgn="base">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p>
          <a:p>
            <a:pPr algn="just" defTabSz="180000">
              <a:lnSpc>
                <a:spcPct val="200000"/>
              </a:lnSpc>
            </a:pPr>
            <a:r>
              <a:rPr lang="es-ES" sz="1200" spc="-25" dirty="0">
                <a:solidFill>
                  <a:srgbClr val="181818"/>
                </a:solidFill>
                <a:latin typeface="Arial" panose="020B0604020202020204" pitchFamily="34" charset="0"/>
                <a:cs typeface="Arial" panose="020B0604020202020204" pitchFamily="34" charset="0"/>
              </a:rPr>
              <a:t>3.</a:t>
            </a:r>
            <a:r>
              <a:rPr lang="es-MX" sz="1200"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Ayala Yáñez R., Barroso Villa G. El ABC de los protocolos de 	infertilidad 	2019 	[Internet]. </a:t>
            </a:r>
            <a:r>
              <a:rPr lang="es-MX" sz="1200" dirty="0">
                <a:latin typeface="Arial" panose="020B0604020202020204" pitchFamily="34" charset="0"/>
                <a:cs typeface="Arial" panose="020B0604020202020204" pitchFamily="34" charset="0"/>
              </a:rPr>
              <a:t>2</a:t>
            </a:r>
            <a:r>
              <a:rPr lang="es-MX" sz="1200" baseline="30000" dirty="0">
                <a:latin typeface="Arial" panose="020B0604020202020204" pitchFamily="34" charset="0"/>
                <a:cs typeface="Arial" panose="020B0604020202020204" pitchFamily="34" charset="0"/>
              </a:rPr>
              <a:t>a</a:t>
            </a:r>
            <a:r>
              <a:rPr lang="es-MX" sz="1200" dirty="0">
                <a:latin typeface="Arial" panose="020B0604020202020204" pitchFamily="34" charset="0"/>
                <a:cs typeface="Arial" panose="020B0604020202020204" pitchFamily="34" charset="0"/>
              </a:rPr>
              <a:t> ed. </a:t>
            </a:r>
            <a:r>
              <a:rPr lang="es-ES" sz="1200" dirty="0">
                <a:latin typeface="Arial" panose="020B0604020202020204" pitchFamily="34" charset="0"/>
                <a:cs typeface="Arial" panose="020B0604020202020204" pitchFamily="34" charset="0"/>
              </a:rPr>
              <a:t>Ciudad de México: 	Editorial 	Alfil, 	S. A. de C. V.; 	2019 [citado el 22 	de enero 	de 2024]. 233 p. 	Disponible en: 	https://elibro.net/es/ereader/bibliotecautpl/117512</a:t>
            </a:r>
          </a:p>
          <a:p>
            <a:pPr algn="just" fontAlgn="base">
              <a:lnSpc>
                <a:spcPct val="150000"/>
              </a:lnSpc>
            </a:pPr>
            <a:r>
              <a:rPr lang="es-MX" sz="1200" dirty="0">
                <a:latin typeface="Arial" panose="020B0604020202020204" pitchFamily="34" charset="0"/>
                <a:cs typeface="Arial" panose="020B0604020202020204" pitchFamily="34" charset="0"/>
              </a:rPr>
              <a:t> </a:t>
            </a:r>
          </a:p>
          <a:p>
            <a:pPr fontAlgn="base"/>
            <a:r>
              <a:rPr lang="es-MX" sz="1200" dirty="0"/>
              <a:t> </a:t>
            </a:r>
          </a:p>
          <a:p>
            <a:endParaRPr lang="es-MX" sz="1200" spc="-25" dirty="0">
              <a:solidFill>
                <a:srgbClr val="181818"/>
              </a:solidFill>
              <a:latin typeface="Arial" panose="020B0604020202020204" pitchFamily="34" charset="0"/>
              <a:cs typeface="Arial" panose="020B0604020202020204" pitchFamily="34" charset="0"/>
            </a:endParaRPr>
          </a:p>
          <a:p>
            <a:endParaRPr lang="en-US" dirty="0"/>
          </a:p>
        </p:txBody>
      </p:sp>
      <p:sp>
        <p:nvSpPr>
          <p:cNvPr id="5" name="CuadroTexto 4"/>
          <p:cNvSpPr txBox="1"/>
          <p:nvPr/>
        </p:nvSpPr>
        <p:spPr>
          <a:xfrm>
            <a:off x="838200" y="1752600"/>
            <a:ext cx="4572000" cy="3462486"/>
          </a:xfrm>
          <a:prstGeom prst="rect">
            <a:avLst/>
          </a:prstGeom>
          <a:noFill/>
        </p:spPr>
        <p:txBody>
          <a:bodyPr wrap="square" rtlCol="0">
            <a:spAutoFit/>
          </a:bodyPr>
          <a:lstStyle/>
          <a:p>
            <a:pPr algn="just">
              <a:lnSpc>
                <a:spcPct val="150000"/>
              </a:lnSpc>
            </a:pPr>
            <a:r>
              <a:rPr lang="es-MX" sz="1400" b="1" spc="-25" dirty="0">
                <a:solidFill>
                  <a:srgbClr val="181818"/>
                </a:solidFill>
                <a:latin typeface="Arial" panose="020B0604020202020204" pitchFamily="34" charset="0"/>
                <a:cs typeface="Arial" panose="020B0604020202020204" pitchFamily="34" charset="0"/>
              </a:rPr>
              <a:t>Tesis en internet</a:t>
            </a:r>
            <a:endParaRPr lang="es-MX" sz="1200" b="1" spc="-25" dirty="0">
              <a:solidFill>
                <a:srgbClr val="181818"/>
              </a:solidFill>
              <a:latin typeface="Arial" panose="020B0604020202020204" pitchFamily="34" charset="0"/>
              <a:cs typeface="Arial" panose="020B0604020202020204" pitchFamily="34" charset="0"/>
            </a:endParaRPr>
          </a:p>
          <a:p>
            <a:pPr algn="just">
              <a:lnSpc>
                <a:spcPct val="15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Apellidos e iniciales del nombre del autor/es. Titulo de la tesis</a:t>
            </a:r>
            <a:r>
              <a:rPr lang="es-MX" sz="1200" dirty="0">
                <a:latin typeface="Arial" panose="020B0604020202020204" pitchFamily="34" charset="0"/>
                <a:cs typeface="Arial" panose="020B0604020202020204" pitchFamily="34" charset="0"/>
              </a:rPr>
              <a:t> [Internet] [Tipo de tesis].</a:t>
            </a:r>
            <a:r>
              <a:rPr lang="es-MX" sz="1200" spc="-25" dirty="0">
                <a:solidFill>
                  <a:srgbClr val="181818"/>
                </a:solidFill>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[Lugar de publicación]:</a:t>
            </a:r>
            <a:r>
              <a:rPr lang="es-MX" sz="1200" spc="-25" dirty="0">
                <a:solidFill>
                  <a:srgbClr val="181818"/>
                </a:solidFill>
                <a:latin typeface="Arial" panose="020B0604020202020204" pitchFamily="34" charset="0"/>
                <a:cs typeface="Arial" panose="020B0604020202020204" pitchFamily="34" charset="0"/>
              </a:rPr>
              <a:t> Institución; Año </a:t>
            </a:r>
            <a:r>
              <a:rPr lang="es-MX" sz="1200" dirty="0">
                <a:latin typeface="Arial" panose="020B0604020202020204" pitchFamily="34" charset="0"/>
                <a:cs typeface="Arial" panose="020B0604020202020204" pitchFamily="34" charset="0"/>
              </a:rPr>
              <a:t>[citado día mes año]. Disponible en: </a:t>
            </a:r>
            <a:r>
              <a:rPr lang="en-US" sz="1200" dirty="0">
                <a:latin typeface="Arial" panose="020B0604020202020204" pitchFamily="34" charset="0"/>
                <a:cs typeface="Arial" panose="020B0604020202020204" pitchFamily="34" charset="0"/>
              </a:rPr>
              <a:t>URL</a:t>
            </a:r>
            <a:endParaRPr lang="es-MX" sz="1200" spc="-25" dirty="0">
              <a:solidFill>
                <a:srgbClr val="181818"/>
              </a:solidFill>
              <a:latin typeface="Arial" panose="020B0604020202020204" pitchFamily="34" charset="0"/>
              <a:cs typeface="Arial" panose="020B0604020202020204" pitchFamily="34" charset="0"/>
            </a:endParaRPr>
          </a:p>
          <a:p>
            <a:pPr algn="just" defTabSz="180000" fontAlgn="base">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p>
          <a:p>
            <a:pPr algn="just">
              <a:lnSpc>
                <a:spcPct val="150000"/>
              </a:lnSpc>
            </a:pPr>
            <a:endParaRPr lang="es-MX" sz="1200" dirty="0">
              <a:latin typeface="Arial" panose="020B0604020202020204" pitchFamily="34" charset="0"/>
              <a:cs typeface="Arial" panose="020B0604020202020204" pitchFamily="34" charset="0"/>
            </a:endParaRPr>
          </a:p>
          <a:p>
            <a:pPr algn="just" defTabSz="180000">
              <a:lnSpc>
                <a:spcPct val="150000"/>
              </a:lnSpc>
            </a:pPr>
            <a:r>
              <a:rPr lang="es-MX" sz="1200" dirty="0">
                <a:latin typeface="Arial" panose="020B0604020202020204" pitchFamily="34" charset="0"/>
                <a:cs typeface="Arial" panose="020B0604020202020204" pitchFamily="34" charset="0"/>
              </a:rPr>
              <a:t>2.	De Luca P. Rol de BRCA1 en la regulación de la transcripción 	en cáncer de próstata [Internet] [Tesis doctoral]. [Buenos 	Aires]: Universidad de Buenos Aires; 2011 </a:t>
            </a:r>
            <a:r>
              <a:rPr lang="es-ES" sz="1200" dirty="0">
                <a:latin typeface="Arial" panose="020B0604020202020204" pitchFamily="34" charset="0"/>
                <a:cs typeface="Arial" panose="020B0604020202020204" pitchFamily="34" charset="0"/>
              </a:rPr>
              <a:t>[citado el 22 	de 	enero 	de 2024]</a:t>
            </a:r>
            <a:r>
              <a:rPr lang="es-MX" sz="1200" dirty="0">
                <a:latin typeface="Arial" panose="020B0604020202020204" pitchFamily="34" charset="0"/>
                <a:cs typeface="Arial" panose="020B0604020202020204" pitchFamily="34" charset="0"/>
              </a:rPr>
              <a:t>. Disponible en: 	</a:t>
            </a:r>
            <a:r>
              <a:rPr lang="es-MX" sz="12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https://elibro.net/es/lc/bibliotecautpl/titulos/85391</a:t>
            </a:r>
            <a:endParaRPr lang="en-US" sz="12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4"/>
          <a:stretch>
            <a:fillRect/>
          </a:stretch>
        </p:blipFill>
        <p:spPr>
          <a:xfrm>
            <a:off x="5709172" y="1861989"/>
            <a:ext cx="45719" cy="3243707"/>
          </a:xfrm>
          <a:prstGeom prst="rect">
            <a:avLst/>
          </a:prstGeom>
        </p:spPr>
      </p:pic>
    </p:spTree>
    <p:extLst>
      <p:ext uri="{BB962C8B-B14F-4D97-AF65-F5344CB8AC3E}">
        <p14:creationId xmlns:p14="http://schemas.microsoft.com/office/powerpoint/2010/main" val="1075265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035039" y="1752600"/>
            <a:ext cx="4724400" cy="3570208"/>
          </a:xfrm>
          <a:prstGeom prst="rect">
            <a:avLst/>
          </a:prstGeom>
          <a:noFill/>
        </p:spPr>
        <p:txBody>
          <a:bodyPr wrap="square" rtlCol="0">
            <a:spAutoFit/>
          </a:bodyPr>
          <a:lstStyle/>
          <a:p>
            <a:pPr algn="just">
              <a:lnSpc>
                <a:spcPct val="200000"/>
              </a:lnSpc>
            </a:pPr>
            <a:r>
              <a:rPr lang="es-MX" sz="1400" b="1" spc="-25" dirty="0">
                <a:solidFill>
                  <a:srgbClr val="181818"/>
                </a:solidFill>
                <a:latin typeface="Arial" panose="020B0604020202020204" pitchFamily="34" charset="0"/>
                <a:cs typeface="Arial" panose="020B0604020202020204" pitchFamily="34" charset="0"/>
              </a:rPr>
              <a:t>Libro impreso</a:t>
            </a:r>
          </a:p>
          <a:p>
            <a:pPr algn="just">
              <a:lnSpc>
                <a:spcPct val="20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Apellidos e iniciales del nombre del autor/es. Título de libro. Edición. Lugar de publicación: </a:t>
            </a:r>
            <a:r>
              <a:rPr lang="es-ES" sz="1200" spc="-25" dirty="0">
                <a:solidFill>
                  <a:srgbClr val="181818"/>
                </a:solidFill>
                <a:latin typeface="Arial" panose="020B0604020202020204" pitchFamily="34" charset="0"/>
                <a:cs typeface="Arial" panose="020B0604020202020204" pitchFamily="34" charset="0"/>
              </a:rPr>
              <a:t>Editorial; Año. </a:t>
            </a:r>
            <a:r>
              <a:rPr lang="en-US" sz="1200" dirty="0">
                <a:latin typeface="Arial" panose="020B0604020202020204" pitchFamily="34" charset="0"/>
                <a:cs typeface="Arial" panose="020B0604020202020204" pitchFamily="34" charset="0"/>
              </a:rPr>
              <a:t># p. </a:t>
            </a:r>
          </a:p>
          <a:p>
            <a:pPr algn="just">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p>
          <a:p>
            <a:pPr algn="just" defTabSz="180000">
              <a:lnSpc>
                <a:spcPct val="200000"/>
              </a:lnSpc>
            </a:pPr>
            <a:r>
              <a:rPr lang="es-ES" sz="1200" spc="-25" dirty="0">
                <a:solidFill>
                  <a:srgbClr val="181818"/>
                </a:solidFill>
                <a:latin typeface="Arial" panose="020B0604020202020204" pitchFamily="34" charset="0"/>
                <a:cs typeface="Arial" panose="020B0604020202020204" pitchFamily="34" charset="0"/>
              </a:rPr>
              <a:t>5.</a:t>
            </a:r>
            <a:r>
              <a:rPr lang="es-MX" sz="1200" dirty="0">
                <a:latin typeface="Arial" panose="020B0604020202020204" pitchFamily="34" charset="0"/>
                <a:cs typeface="Arial" panose="020B0604020202020204" pitchFamily="34" charset="0"/>
              </a:rPr>
              <a:t> 	</a:t>
            </a:r>
            <a:r>
              <a:rPr lang="es-MX" dirty="0"/>
              <a:t> </a:t>
            </a:r>
            <a:r>
              <a:rPr lang="es-MX" sz="1200" dirty="0">
                <a:latin typeface="Arial" panose="020B0604020202020204" pitchFamily="34" charset="0"/>
                <a:cs typeface="Arial" panose="020B0604020202020204" pitchFamily="34" charset="0"/>
              </a:rPr>
              <a:t>Blume J. ¿Estás ahí, Dios? Soy yo, Margaret. Buenos Aires: 	GRANTRAVESÍA; 2021. 163 p. </a:t>
            </a:r>
            <a:endParaRPr lang="es-ES" sz="1200" dirty="0">
              <a:latin typeface="Arial" panose="020B0604020202020204" pitchFamily="34" charset="0"/>
              <a:cs typeface="Arial" panose="020B0604020202020204" pitchFamily="34" charset="0"/>
            </a:endParaRPr>
          </a:p>
          <a:p>
            <a:pPr fontAlgn="base">
              <a:lnSpc>
                <a:spcPct val="150000"/>
              </a:lnSpc>
            </a:pPr>
            <a:r>
              <a:rPr lang="es-MX" sz="1200" dirty="0">
                <a:latin typeface="Arial" panose="020B0604020202020204" pitchFamily="34" charset="0"/>
                <a:cs typeface="Arial" panose="020B0604020202020204" pitchFamily="34" charset="0"/>
              </a:rPr>
              <a:t> </a:t>
            </a:r>
          </a:p>
          <a:p>
            <a:pPr fontAlgn="base"/>
            <a:r>
              <a:rPr lang="es-MX" sz="1200" dirty="0"/>
              <a:t> </a:t>
            </a:r>
          </a:p>
          <a:p>
            <a:endParaRPr lang="es-MX" sz="1200" spc="-25" dirty="0">
              <a:solidFill>
                <a:srgbClr val="181818"/>
              </a:solidFill>
              <a:latin typeface="Arial" panose="020B0604020202020204" pitchFamily="34" charset="0"/>
              <a:cs typeface="Arial" panose="020B0604020202020204" pitchFamily="34" charset="0"/>
            </a:endParaRPr>
          </a:p>
          <a:p>
            <a:endParaRPr lang="en-US" dirty="0"/>
          </a:p>
        </p:txBody>
      </p:sp>
      <p:sp>
        <p:nvSpPr>
          <p:cNvPr id="5" name="CuadroTexto 4"/>
          <p:cNvSpPr txBox="1"/>
          <p:nvPr/>
        </p:nvSpPr>
        <p:spPr>
          <a:xfrm>
            <a:off x="838200" y="1752600"/>
            <a:ext cx="4572000" cy="2631490"/>
          </a:xfrm>
          <a:prstGeom prst="rect">
            <a:avLst/>
          </a:prstGeom>
          <a:noFill/>
        </p:spPr>
        <p:txBody>
          <a:bodyPr wrap="square" rtlCol="0">
            <a:spAutoFit/>
          </a:bodyPr>
          <a:lstStyle/>
          <a:p>
            <a:pPr algn="just">
              <a:lnSpc>
                <a:spcPct val="150000"/>
              </a:lnSpc>
            </a:pPr>
            <a:r>
              <a:rPr lang="es-MX" sz="1400" b="1" spc="-25" dirty="0">
                <a:solidFill>
                  <a:srgbClr val="181818"/>
                </a:solidFill>
                <a:latin typeface="Arial" panose="020B0604020202020204" pitchFamily="34" charset="0"/>
                <a:cs typeface="Arial" panose="020B0604020202020204" pitchFamily="34" charset="0"/>
              </a:rPr>
              <a:t>Revista impresa</a:t>
            </a:r>
            <a:endParaRPr lang="es-MX" sz="1200" b="1" spc="-25" dirty="0">
              <a:solidFill>
                <a:srgbClr val="181818"/>
              </a:solidFill>
              <a:latin typeface="Arial" panose="020B0604020202020204" pitchFamily="34" charset="0"/>
              <a:cs typeface="Arial" panose="020B0604020202020204" pitchFamily="34" charset="0"/>
            </a:endParaRPr>
          </a:p>
          <a:p>
            <a:pPr algn="just">
              <a:lnSpc>
                <a:spcPct val="15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Apellidos e iniciales del nombre del autor/es. Titulo de artículo. Nombre de la revista. Año; Volumen(</a:t>
            </a:r>
            <a:r>
              <a:rPr lang="en-US" sz="1200" dirty="0" err="1">
                <a:latin typeface="Arial" panose="020B0604020202020204" pitchFamily="34" charset="0"/>
                <a:cs typeface="Arial" panose="020B0604020202020204" pitchFamily="34" charset="0"/>
              </a:rPr>
              <a:t>número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página</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inicial</a:t>
            </a:r>
            <a:r>
              <a:rPr lang="en-US" sz="1200" dirty="0">
                <a:latin typeface="Arial" panose="020B0604020202020204" pitchFamily="34" charset="0"/>
                <a:cs typeface="Arial" panose="020B0604020202020204" pitchFamily="34" charset="0"/>
              </a:rPr>
              <a:t>- final del </a:t>
            </a:r>
            <a:r>
              <a:rPr lang="en-US" sz="1200" dirty="0" err="1">
                <a:latin typeface="Arial" panose="020B0604020202020204" pitchFamily="34" charset="0"/>
                <a:cs typeface="Arial" panose="020B0604020202020204" pitchFamily="34" charset="0"/>
              </a:rPr>
              <a:t>artículo</a:t>
            </a:r>
            <a:endParaRPr lang="en-US" sz="1200" dirty="0">
              <a:latin typeface="Arial" panose="020B0604020202020204" pitchFamily="34" charset="0"/>
              <a:cs typeface="Arial" panose="020B0604020202020204" pitchFamily="34" charset="0"/>
            </a:endParaRPr>
          </a:p>
          <a:p>
            <a:pPr algn="just">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p>
            <a:pPr algn="just" defTabSz="180000">
              <a:lnSpc>
                <a:spcPct val="150000"/>
              </a:lnSpc>
            </a:pPr>
            <a:r>
              <a:rPr lang="es-MX" sz="1200" dirty="0">
                <a:latin typeface="Arial" panose="020B0604020202020204" pitchFamily="34" charset="0"/>
                <a:cs typeface="Arial" panose="020B0604020202020204" pitchFamily="34" charset="0"/>
              </a:rPr>
              <a:t>4.	 Sánchez RM. Nuevas tendencias en inmunoterapia para el 	cáncer de próstata. Umbral Científico. Diciembre 	de 	2003;(003):42–47</a:t>
            </a:r>
            <a:endParaRPr lang="en-US" sz="12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3"/>
          <a:stretch>
            <a:fillRect/>
          </a:stretch>
        </p:blipFill>
        <p:spPr>
          <a:xfrm>
            <a:off x="5692140" y="2133600"/>
            <a:ext cx="45719" cy="3243707"/>
          </a:xfrm>
          <a:prstGeom prst="rect">
            <a:avLst/>
          </a:prstGeom>
        </p:spPr>
      </p:pic>
    </p:spTree>
    <p:extLst>
      <p:ext uri="{BB962C8B-B14F-4D97-AF65-F5344CB8AC3E}">
        <p14:creationId xmlns:p14="http://schemas.microsoft.com/office/powerpoint/2010/main" val="1762296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035038" y="1752600"/>
            <a:ext cx="5090161" cy="3754874"/>
          </a:xfrm>
          <a:prstGeom prst="rect">
            <a:avLst/>
          </a:prstGeom>
          <a:noFill/>
        </p:spPr>
        <p:txBody>
          <a:bodyPr wrap="square" rtlCol="0">
            <a:spAutoFit/>
          </a:bodyPr>
          <a:lstStyle/>
          <a:p>
            <a:pPr algn="just">
              <a:lnSpc>
                <a:spcPct val="200000"/>
              </a:lnSpc>
            </a:pPr>
            <a:r>
              <a:rPr lang="es-MX" sz="1400" b="1" spc="-25" dirty="0">
                <a:solidFill>
                  <a:srgbClr val="181818"/>
                </a:solidFill>
                <a:latin typeface="Arial" panose="020B0604020202020204" pitchFamily="34" charset="0"/>
                <a:cs typeface="Arial" panose="020B0604020202020204" pitchFamily="34" charset="0"/>
              </a:rPr>
              <a:t>Sitio Web</a:t>
            </a:r>
          </a:p>
          <a:p>
            <a:pPr algn="just">
              <a:lnSpc>
                <a:spcPct val="20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Apellidos e iniciales del nombre del autor/es. Título de la publicación </a:t>
            </a:r>
            <a:r>
              <a:rPr lang="es-ES" sz="1200" dirty="0">
                <a:latin typeface="Arial" panose="020B0604020202020204" pitchFamily="34" charset="0"/>
                <a:cs typeface="Arial" panose="020B0604020202020204" pitchFamily="34" charset="0"/>
              </a:rPr>
              <a:t>[Internet]</a:t>
            </a:r>
            <a:r>
              <a:rPr lang="es-MX" sz="1200" spc="-25" dirty="0">
                <a:solidFill>
                  <a:srgbClr val="181818"/>
                </a:solidFill>
                <a:latin typeface="Arial" panose="020B0604020202020204" pitchFamily="34" charset="0"/>
                <a:cs typeface="Arial" panose="020B0604020202020204" pitchFamily="34" charset="0"/>
              </a:rPr>
              <a:t>. Lugar de publicación. Editor;  </a:t>
            </a:r>
            <a:r>
              <a:rPr lang="es-ES" sz="1200" dirty="0">
                <a:latin typeface="Arial" panose="020B0604020202020204" pitchFamily="34" charset="0"/>
                <a:cs typeface="Arial" panose="020B0604020202020204" pitchFamily="34" charset="0"/>
              </a:rPr>
              <a:t>año [fecha de consulta]. </a:t>
            </a:r>
            <a:r>
              <a:rPr lang="es-ES" sz="1200" spc="-25" dirty="0">
                <a:solidFill>
                  <a:srgbClr val="181818"/>
                </a:solidFill>
                <a:latin typeface="Arial" panose="020B0604020202020204" pitchFamily="34" charset="0"/>
                <a:cs typeface="Arial" panose="020B0604020202020204" pitchFamily="34" charset="0"/>
              </a:rPr>
              <a:t>Disponible en: URL</a:t>
            </a:r>
            <a:endParaRPr lang="en-US" sz="1200" dirty="0">
              <a:latin typeface="Arial" panose="020B0604020202020204" pitchFamily="34" charset="0"/>
              <a:cs typeface="Arial" panose="020B0604020202020204" pitchFamily="34" charset="0"/>
            </a:endParaRPr>
          </a:p>
          <a:p>
            <a:pPr algn="just">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p>
          <a:p>
            <a:pPr algn="just" defTabSz="180000">
              <a:lnSpc>
                <a:spcPct val="200000"/>
              </a:lnSpc>
            </a:pPr>
            <a:r>
              <a:rPr lang="es-ES" sz="1200" spc="-25" dirty="0">
                <a:solidFill>
                  <a:srgbClr val="181818"/>
                </a:solidFill>
                <a:latin typeface="Arial" panose="020B0604020202020204" pitchFamily="34" charset="0"/>
                <a:cs typeface="Arial" panose="020B0604020202020204" pitchFamily="34" charset="0"/>
              </a:rPr>
              <a:t>7.</a:t>
            </a:r>
            <a:r>
              <a:rPr lang="es-MX" sz="1200" dirty="0">
                <a:latin typeface="Arial" panose="020B0604020202020204" pitchFamily="34" charset="0"/>
                <a:cs typeface="Arial" panose="020B0604020202020204" pitchFamily="34" charset="0"/>
              </a:rPr>
              <a:t> Dirección Nacional de Estadística y Análisis de Información de 	Sistema Nacional de </a:t>
            </a:r>
            <a:r>
              <a:rPr lang="es-MX" sz="1200" dirty="0" err="1">
                <a:latin typeface="Arial" panose="020B0604020202020204" pitchFamily="34" charset="0"/>
                <a:cs typeface="Arial" panose="020B0604020202020204" pitchFamily="34" charset="0"/>
              </a:rPr>
              <a:t>lnformación</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Vacunómetro</a:t>
            </a:r>
            <a:r>
              <a:rPr lang="es-ES" sz="1200" dirty="0">
                <a:latin typeface="Arial" panose="020B0604020202020204" pitchFamily="34" charset="0"/>
                <a:cs typeface="Arial" panose="020B0604020202020204" pitchFamily="34" charset="0"/>
              </a:rPr>
              <a:t> COVID-19 [Internet]. 	Quito.	 Ministerio de Salud Pública. 2023 	[citado el 21 de enero de 	2024]. Disponible en: https://lc.cx/j1ScUm</a:t>
            </a:r>
            <a:endParaRPr lang="es-MX" sz="1200" spc="-25" dirty="0">
              <a:solidFill>
                <a:srgbClr val="181818"/>
              </a:solidFill>
              <a:latin typeface="Arial" panose="020B0604020202020204" pitchFamily="34" charset="0"/>
              <a:cs typeface="Arial" panose="020B0604020202020204" pitchFamily="34" charset="0"/>
            </a:endParaRPr>
          </a:p>
          <a:p>
            <a:endParaRPr lang="en-US" dirty="0"/>
          </a:p>
        </p:txBody>
      </p:sp>
      <p:sp>
        <p:nvSpPr>
          <p:cNvPr id="5" name="CuadroTexto 4"/>
          <p:cNvSpPr txBox="1"/>
          <p:nvPr/>
        </p:nvSpPr>
        <p:spPr>
          <a:xfrm>
            <a:off x="838200" y="1752600"/>
            <a:ext cx="4572000" cy="3151312"/>
          </a:xfrm>
          <a:prstGeom prst="rect">
            <a:avLst/>
          </a:prstGeom>
          <a:noFill/>
        </p:spPr>
        <p:txBody>
          <a:bodyPr wrap="square" rtlCol="0">
            <a:spAutoFit/>
          </a:bodyPr>
          <a:lstStyle/>
          <a:p>
            <a:pPr algn="just">
              <a:lnSpc>
                <a:spcPct val="150000"/>
              </a:lnSpc>
            </a:pPr>
            <a:r>
              <a:rPr lang="es-MX" sz="1400" b="1" spc="-25" dirty="0">
                <a:solidFill>
                  <a:srgbClr val="181818"/>
                </a:solidFill>
                <a:latin typeface="Arial" panose="020B0604020202020204" pitchFamily="34" charset="0"/>
                <a:cs typeface="Arial" panose="020B0604020202020204" pitchFamily="34" charset="0"/>
              </a:rPr>
              <a:t>Libro con autor corporativo</a:t>
            </a:r>
            <a:endParaRPr lang="es-MX" sz="1200" b="1" spc="-25" dirty="0">
              <a:solidFill>
                <a:srgbClr val="181818"/>
              </a:solidFill>
              <a:latin typeface="Arial" panose="020B0604020202020204" pitchFamily="34" charset="0"/>
              <a:cs typeface="Arial" panose="020B0604020202020204" pitchFamily="34" charset="0"/>
            </a:endParaRPr>
          </a:p>
          <a:p>
            <a:pPr algn="just">
              <a:lnSpc>
                <a:spcPct val="150000"/>
              </a:lnSpc>
            </a:pPr>
            <a:r>
              <a:rPr lang="es-MX" sz="1200" b="1" spc="-25" dirty="0">
                <a:solidFill>
                  <a:srgbClr val="181818"/>
                </a:solidFill>
                <a:latin typeface="Arial" panose="020B0604020202020204" pitchFamily="34" charset="0"/>
                <a:cs typeface="Arial" panose="020B0604020202020204" pitchFamily="34" charset="0"/>
              </a:rPr>
              <a:t>Elementos</a:t>
            </a:r>
            <a:r>
              <a:rPr lang="es-MX" sz="1200" spc="-25" dirty="0">
                <a:solidFill>
                  <a:srgbClr val="181818"/>
                </a:solidFill>
                <a:latin typeface="Arial" panose="020B0604020202020204" pitchFamily="34" charset="0"/>
                <a:cs typeface="Arial" panose="020B0604020202020204" pitchFamily="34" charset="0"/>
              </a:rPr>
              <a:t>: </a:t>
            </a:r>
          </a:p>
          <a:p>
            <a:pPr algn="just">
              <a:lnSpc>
                <a:spcPct val="150000"/>
              </a:lnSpc>
            </a:pPr>
            <a:r>
              <a:rPr lang="es-MX" sz="1200" spc="-25" dirty="0">
                <a:solidFill>
                  <a:srgbClr val="181818"/>
                </a:solidFill>
                <a:latin typeface="Arial" panose="020B0604020202020204" pitchFamily="34" charset="0"/>
                <a:cs typeface="Arial" panose="020B0604020202020204" pitchFamily="34" charset="0"/>
              </a:rPr>
              <a:t>Autor corporativo. Título de libro </a:t>
            </a:r>
            <a:r>
              <a:rPr lang="es-ES" sz="1200" dirty="0">
                <a:latin typeface="Arial" panose="020B0604020202020204" pitchFamily="34" charset="0"/>
                <a:cs typeface="Arial" panose="020B0604020202020204" pitchFamily="34" charset="0"/>
              </a:rPr>
              <a:t>[Tipo de medio]</a:t>
            </a:r>
            <a:r>
              <a:rPr lang="es-MX" sz="1200" spc="-25" dirty="0">
                <a:solidFill>
                  <a:srgbClr val="181818"/>
                </a:solidFill>
                <a:latin typeface="Arial" panose="020B0604020202020204" pitchFamily="34" charset="0"/>
                <a:cs typeface="Arial" panose="020B0604020202020204" pitchFamily="34" charset="0"/>
              </a:rPr>
              <a:t>. Edición. Lugar de publicación: </a:t>
            </a:r>
            <a:r>
              <a:rPr lang="es-ES" sz="1200" spc="-25" dirty="0">
                <a:solidFill>
                  <a:srgbClr val="181818"/>
                </a:solidFill>
                <a:latin typeface="Arial" panose="020B0604020202020204" pitchFamily="34" charset="0"/>
                <a:cs typeface="Arial" panose="020B0604020202020204" pitchFamily="34" charset="0"/>
              </a:rPr>
              <a:t>Editorial; Año. </a:t>
            </a:r>
            <a:r>
              <a:rPr lang="en-US" sz="1200" dirty="0">
                <a:latin typeface="Arial" panose="020B0604020202020204" pitchFamily="34" charset="0"/>
                <a:cs typeface="Arial" panose="020B0604020202020204" pitchFamily="34" charset="0"/>
              </a:rPr>
              <a:t># p. </a:t>
            </a:r>
            <a:r>
              <a:rPr lang="en-US" sz="1200" dirty="0" err="1">
                <a:latin typeface="Arial" panose="020B0604020202020204" pitchFamily="34" charset="0"/>
                <a:cs typeface="Arial" panose="020B0604020202020204" pitchFamily="34" charset="0"/>
              </a:rPr>
              <a:t>Disponible</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en</a:t>
            </a:r>
            <a:r>
              <a:rPr lang="en-US" sz="1200" dirty="0">
                <a:latin typeface="Arial" panose="020B0604020202020204" pitchFamily="34" charset="0"/>
                <a:cs typeface="Arial" panose="020B0604020202020204" pitchFamily="34" charset="0"/>
              </a:rPr>
              <a:t>: URL</a:t>
            </a:r>
          </a:p>
          <a:p>
            <a:pPr algn="just">
              <a:lnSpc>
                <a:spcPct val="150000"/>
              </a:lnSpc>
            </a:pPr>
            <a:endParaRPr lang="en-US" sz="1200" dirty="0">
              <a:latin typeface="Arial" panose="020B0604020202020204" pitchFamily="34" charset="0"/>
              <a:cs typeface="Arial" panose="020B0604020202020204" pitchFamily="34" charset="0"/>
            </a:endParaRPr>
          </a:p>
          <a:p>
            <a:pPr algn="just">
              <a:lnSpc>
                <a:spcPct val="150000"/>
              </a:lnSpc>
            </a:pP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p>
            <a:pPr algn="just" defTabSz="180000">
              <a:lnSpc>
                <a:spcPct val="150000"/>
              </a:lnSpc>
            </a:pPr>
            <a:r>
              <a:rPr lang="es-ES" sz="1200" dirty="0">
                <a:latin typeface="Arial" panose="020B0604020202020204" pitchFamily="34" charset="0"/>
                <a:cs typeface="Arial" panose="020B0604020202020204" pitchFamily="34" charset="0"/>
              </a:rPr>
              <a:t>6.	</a:t>
            </a:r>
            <a:r>
              <a:rPr lang="es-ES" sz="1200" dirty="0" err="1">
                <a:latin typeface="Arial" panose="020B0604020202020204" pitchFamily="34" charset="0"/>
                <a:cs typeface="Arial" panose="020B0604020202020204" pitchFamily="34" charset="0"/>
              </a:rPr>
              <a:t>World</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Health</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Organization</a:t>
            </a:r>
            <a:r>
              <a:rPr lang="es-ES" sz="1200" dirty="0">
                <a:latin typeface="Arial" panose="020B0604020202020204" pitchFamily="34" charset="0"/>
                <a:cs typeface="Arial" panose="020B0604020202020204" pitchFamily="34" charset="0"/>
              </a:rPr>
              <a:t>. (2007). Informe sobre la salud en 	el mundo 2007: un porvenir mas seguro, protección de la 	salud pública mundial en el siglo XXI [Internet]. 3a ed. 	Ginebra: Organización Mundial de la Salud; 2009. 100 p. 	Disponible en:	</a:t>
            </a:r>
            <a:r>
              <a:rPr lang="es-ES" sz="1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https://iris.who.int/handle/10665/43716</a:t>
            </a:r>
            <a:endParaRPr lang="es-ES" sz="12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4"/>
          <a:stretch>
            <a:fillRect/>
          </a:stretch>
        </p:blipFill>
        <p:spPr>
          <a:xfrm>
            <a:off x="5692140" y="2133600"/>
            <a:ext cx="45719" cy="3243707"/>
          </a:xfrm>
          <a:prstGeom prst="rect">
            <a:avLst/>
          </a:prstGeom>
        </p:spPr>
      </p:pic>
    </p:spTree>
    <p:extLst>
      <p:ext uri="{BB962C8B-B14F-4D97-AF65-F5344CB8AC3E}">
        <p14:creationId xmlns:p14="http://schemas.microsoft.com/office/powerpoint/2010/main" val="83240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999540" y="2089150"/>
            <a:ext cx="10275570" cy="1002197"/>
          </a:xfrm>
          <a:prstGeom prst="rect">
            <a:avLst/>
          </a:prstGeom>
        </p:spPr>
        <p:txBody>
          <a:bodyPr vert="horz" wrap="square" lIns="0" tIns="17145" rIns="0" bIns="0" rtlCol="0">
            <a:spAutoFit/>
          </a:bodyPr>
          <a:lstStyle/>
          <a:p>
            <a:pPr algn="just">
              <a:lnSpc>
                <a:spcPct val="100000"/>
              </a:lnSpc>
              <a:spcBef>
                <a:spcPts val="10"/>
              </a:spcBef>
            </a:pPr>
            <a:endParaRPr lang="es-ES" sz="1600" dirty="0">
              <a:latin typeface="Century Gothic" panose="020B0502020202020204" pitchFamily="34" charset="0"/>
              <a:cs typeface="Calibri"/>
            </a:endParaRPr>
          </a:p>
          <a:p>
            <a:pPr algn="just">
              <a:lnSpc>
                <a:spcPct val="100000"/>
              </a:lnSpc>
              <a:spcBef>
                <a:spcPts val="10"/>
              </a:spcBef>
            </a:pPr>
            <a:endParaRPr lang="es-ES" sz="1600" dirty="0">
              <a:latin typeface="Century Gothic" panose="020B0502020202020204" pitchFamily="34" charset="0"/>
              <a:cs typeface="Calibri"/>
            </a:endParaRPr>
          </a:p>
          <a:p>
            <a:pPr algn="just">
              <a:lnSpc>
                <a:spcPct val="100000"/>
              </a:lnSpc>
              <a:spcBef>
                <a:spcPts val="10"/>
              </a:spcBef>
            </a:pPr>
            <a:endParaRPr lang="es-ES" sz="1600" dirty="0">
              <a:latin typeface="Century Gothic" panose="020B0502020202020204" pitchFamily="34" charset="0"/>
              <a:cs typeface="Calibri"/>
            </a:endParaRPr>
          </a:p>
          <a:p>
            <a:pPr algn="just">
              <a:lnSpc>
                <a:spcPct val="100000"/>
              </a:lnSpc>
              <a:spcBef>
                <a:spcPts val="10"/>
              </a:spcBef>
            </a:pPr>
            <a:endParaRPr sz="1600" dirty="0">
              <a:latin typeface="Century Gothic" panose="020B0502020202020204" pitchFamily="34" charset="0"/>
              <a:cs typeface="Calibri"/>
            </a:endParaRPr>
          </a:p>
        </p:txBody>
      </p:sp>
      <p:sp>
        <p:nvSpPr>
          <p:cNvPr id="6" name="Rectangle 4"/>
          <p:cNvSpPr>
            <a:spLocks noChangeArrowheads="1"/>
          </p:cNvSpPr>
          <p:nvPr/>
        </p:nvSpPr>
        <p:spPr bwMode="auto">
          <a:xfrm>
            <a:off x="762000" y="973724"/>
            <a:ext cx="10591800"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sz="2800" b="1" dirty="0" err="1">
                <a:latin typeface="Century Gothic" panose="020B0502020202020204" pitchFamily="34" charset="0"/>
                <a:cs typeface="Calibri"/>
              </a:rPr>
              <a:t>Referencias</a:t>
            </a:r>
            <a:endParaRPr lang="en-US" sz="2800" b="1" dirty="0">
              <a:latin typeface="Century Gothic" panose="020B0502020202020204" pitchFamily="34" charset="0"/>
              <a:cs typeface="Calibri"/>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just" defTabSz="180000">
              <a:lnSpc>
                <a:spcPct val="200000"/>
              </a:lnSpc>
            </a:pPr>
            <a:r>
              <a:rPr lang="es-EC" sz="1200" dirty="0">
                <a:latin typeface="Arial" panose="020B0604020202020204" pitchFamily="34" charset="0"/>
                <a:cs typeface="Arial" panose="020B0604020202020204" pitchFamily="34" charset="0"/>
              </a:rPr>
              <a:t>1.	Universidad de San Martín de Porres. Estilo Vancouver: guía para citas y referencias bibliográficas [Internet]. 	2023 [citado el 22 de enero de 2024]. 	Disponible en: https://sibus.usmp.edu.pe/descargas/guia_vancouver.pdf</a:t>
            </a:r>
          </a:p>
          <a:p>
            <a:pPr algn="just" defTabSz="180000">
              <a:lnSpc>
                <a:spcPct val="200000"/>
              </a:lnSpc>
            </a:pPr>
            <a:r>
              <a:rPr lang="es-EC" sz="1200" dirty="0">
                <a:latin typeface="Arial" panose="020B0604020202020204" pitchFamily="34" charset="0"/>
                <a:cs typeface="Arial" panose="020B0604020202020204" pitchFamily="34" charset="0"/>
              </a:rPr>
              <a:t>2.	Universidad Autónoma de Madrid. Citas y elaboración de bibliografía: el plagio y el uso ético de la información: Estilo Vancouver [Internet]. 2023 [citado 	el 22 de enero de 2024]. Disponible en: 	https://biblioguias.uam.es/citar</a:t>
            </a:r>
          </a:p>
          <a:p>
            <a:pPr algn="just" defTabSz="180000">
              <a:lnSpc>
                <a:spcPct val="200000"/>
              </a:lnSpc>
            </a:pPr>
            <a:r>
              <a:rPr lang="es-EC" sz="1200" dirty="0">
                <a:latin typeface="Arial" panose="020B0604020202020204" pitchFamily="34" charset="0"/>
                <a:cs typeface="Arial" panose="020B0604020202020204" pitchFamily="34" charset="0"/>
              </a:rPr>
              <a:t>3.	Universidad Autónoma de Madrid. </a:t>
            </a:r>
            <a:r>
              <a:rPr lang="es-EC" sz="1200" dirty="0" err="1">
                <a:latin typeface="Arial" panose="020B0604020202020204" pitchFamily="34" charset="0"/>
                <a:cs typeface="Arial" panose="020B0604020202020204" pitchFamily="34" charset="0"/>
              </a:rPr>
              <a:t>Biblioguías</a:t>
            </a:r>
            <a:r>
              <a:rPr lang="es-EC" sz="1200" dirty="0">
                <a:latin typeface="Arial" panose="020B0604020202020204" pitchFamily="34" charset="0"/>
                <a:cs typeface="Arial" panose="020B0604020202020204" pitchFamily="34" charset="0"/>
              </a:rPr>
              <a:t>: Citas y elaboración de bibliografía: el plagio y el uso ético de la 	información: Estilo Vancouver 	[Internet]. [citado el 22 de 	enero de 2024]. Disponible en: 	https://biblioguias.uam.es/citar/estilo_vancouver</a:t>
            </a:r>
          </a:p>
          <a:p>
            <a:pPr lvl="0" algn="just" defTabSz="180000" eaLnBrk="0" fontAlgn="base" hangingPunct="0">
              <a:lnSpc>
                <a:spcPct val="200000"/>
              </a:lnSpc>
              <a:spcBef>
                <a:spcPct val="0"/>
              </a:spcBef>
              <a:spcAft>
                <a:spcPct val="0"/>
              </a:spcAf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a:t>
            </a:r>
            <a:r>
              <a:rPr lang="en-US" sz="1200" dirty="0" err="1">
                <a:latin typeface="Arial" panose="020B0604020202020204" pitchFamily="34" charset="0"/>
                <a:cs typeface="Arial" panose="020B0604020202020204" pitchFamily="34" charset="0"/>
              </a:rPr>
              <a:t>Patrias</a:t>
            </a:r>
            <a:r>
              <a:rPr lang="en-US" sz="1200" dirty="0">
                <a:latin typeface="Arial" panose="020B0604020202020204" pitchFamily="34" charset="0"/>
                <a:cs typeface="Arial" panose="020B0604020202020204" pitchFamily="34" charset="0"/>
              </a:rPr>
              <a:t> K, author; Wendling D, editor. Citing Medicine: The NLM Style Guide for Authors, Editors, and Publishers 	[Internet]. 2nd edition. Bethesda 	(MD): National Library of Medicine (US); 2007-. Chapter 2, Books. 2007 Oct 10 	[Updated 2015 Aug 11]. Available from: 	https://www.ncbi.nlm.nih.gov/books/NBK7271/</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51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uadroTexto 18">
            <a:extLst>
              <a:ext uri="{FF2B5EF4-FFF2-40B4-BE49-F238E27FC236}">
                <a16:creationId xmlns:a16="http://schemas.microsoft.com/office/drawing/2014/main" id="{964CB57B-8ECE-DD02-82A2-FDA016539F08}"/>
              </a:ext>
            </a:extLst>
          </p:cNvPr>
          <p:cNvSpPr txBox="1"/>
          <p:nvPr/>
        </p:nvSpPr>
        <p:spPr>
          <a:xfrm>
            <a:off x="1144251" y="2533116"/>
            <a:ext cx="6093500" cy="1323439"/>
          </a:xfrm>
          <a:prstGeom prst="rect">
            <a:avLst/>
          </a:prstGeom>
          <a:noFill/>
        </p:spPr>
        <p:txBody>
          <a:bodyPr wrap="square">
            <a:spAutoFit/>
          </a:bodyPr>
          <a:lstStyle/>
          <a:p>
            <a:pPr algn="ctr"/>
            <a:r>
              <a:rPr lang="es-ES" sz="4000" b="1" dirty="0">
                <a:solidFill>
                  <a:srgbClr val="002060"/>
                </a:solidFill>
                <a:latin typeface="Arial" panose="020B0604020202020204" pitchFamily="34" charset="0"/>
                <a:cs typeface="Arial" panose="020B0604020202020204" pitchFamily="34" charset="0"/>
              </a:rPr>
              <a:t>Citar y referenciar con Normas Vancouver</a:t>
            </a:r>
            <a:r>
              <a:rPr lang="es-ES" sz="4000" dirty="0">
                <a:solidFill>
                  <a:srgbClr val="002060"/>
                </a:solidFill>
                <a:latin typeface="Arial" panose="020B0604020202020204" pitchFamily="34" charset="0"/>
                <a:cs typeface="Arial" panose="020B0604020202020204" pitchFamily="34" charset="0"/>
              </a:rPr>
              <a:t>​</a:t>
            </a:r>
          </a:p>
        </p:txBody>
      </p:sp>
      <p:sp>
        <p:nvSpPr>
          <p:cNvPr id="21" name="CuadroTexto 20">
            <a:extLst>
              <a:ext uri="{FF2B5EF4-FFF2-40B4-BE49-F238E27FC236}">
                <a16:creationId xmlns:a16="http://schemas.microsoft.com/office/drawing/2014/main" id="{B7A34410-A305-438D-D558-D053A78983AB}"/>
              </a:ext>
            </a:extLst>
          </p:cNvPr>
          <p:cNvSpPr txBox="1"/>
          <p:nvPr/>
        </p:nvSpPr>
        <p:spPr>
          <a:xfrm>
            <a:off x="7467600" y="2385658"/>
            <a:ext cx="3807500" cy="1703030"/>
          </a:xfrm>
          <a:prstGeom prst="rect">
            <a:avLst/>
          </a:prstGeom>
          <a:noFill/>
        </p:spPr>
        <p:txBody>
          <a:bodyPr wrap="square">
            <a:spAutoFit/>
          </a:bodyPr>
          <a:lstStyle/>
          <a:p>
            <a:pPr algn="just">
              <a:lnSpc>
                <a:spcPct val="150000"/>
              </a:lnSpc>
            </a:pPr>
            <a:r>
              <a:rPr lang="es-MX" sz="1800" dirty="0">
                <a:latin typeface="Arial" panose="020B0604020202020204" pitchFamily="34" charset="0"/>
                <a:ea typeface="Calibri"/>
                <a:cs typeface="Arial" panose="020B0604020202020204" pitchFamily="34" charset="0"/>
              </a:rPr>
              <a:t>Tareas académicas, Trabajos de Titulación </a:t>
            </a:r>
            <a:r>
              <a:rPr lang="es-MX" dirty="0">
                <a:latin typeface="Arial" panose="020B0604020202020204" pitchFamily="34" charset="0"/>
                <a:ea typeface="Calibri"/>
                <a:cs typeface="Arial" panose="020B0604020202020204" pitchFamily="34" charset="0"/>
              </a:rPr>
              <a:t>para los estudiantes de la Facultad  de Ciencias de la Salud.</a:t>
            </a:r>
            <a:endParaRPr lang="es-EC" sz="1800" dirty="0">
              <a:solidFill>
                <a:schemeClr val="accent1">
                  <a:lumMod val="75000"/>
                </a:schemeClr>
              </a:solidFill>
              <a:latin typeface="Arial" panose="020B0604020202020204" pitchFamily="34" charset="0"/>
              <a:ea typeface="Calibri"/>
              <a:cs typeface="Arial" panose="020B0604020202020204" pitchFamily="34" charset="0"/>
            </a:endParaRPr>
          </a:p>
        </p:txBody>
      </p:sp>
      <p:sp>
        <p:nvSpPr>
          <p:cNvPr id="22" name="Rectángulo 21">
            <a:extLst>
              <a:ext uri="{FF2B5EF4-FFF2-40B4-BE49-F238E27FC236}">
                <a16:creationId xmlns:a16="http://schemas.microsoft.com/office/drawing/2014/main" id="{EFD61A8B-4071-026B-BB99-CA82F45555DE}"/>
              </a:ext>
            </a:extLst>
          </p:cNvPr>
          <p:cNvSpPr/>
          <p:nvPr/>
        </p:nvSpPr>
        <p:spPr>
          <a:xfrm rot="16200000">
            <a:off x="5332026" y="3559266"/>
            <a:ext cx="3811452" cy="45719"/>
          </a:xfrm>
          <a:prstGeom prst="rect">
            <a:avLst/>
          </a:prstGeom>
          <a:solidFill>
            <a:srgbClr val="F7B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18095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952500" y="2209800"/>
            <a:ext cx="10287000" cy="3576044"/>
          </a:xfrm>
          <a:prstGeom prst="rect">
            <a:avLst/>
          </a:prstGeom>
        </p:spPr>
        <p:txBody>
          <a:bodyPr vert="horz" wrap="square" lIns="0" tIns="14605" rIns="0" bIns="0" rtlCol="0">
            <a:spAutoFit/>
          </a:bodyPr>
          <a:lstStyle/>
          <a:p>
            <a:pPr marR="4445" algn="ctr">
              <a:lnSpc>
                <a:spcPct val="150000"/>
              </a:lnSpc>
              <a:spcBef>
                <a:spcPts val="115"/>
              </a:spcBef>
            </a:pPr>
            <a:r>
              <a:rPr sz="1400" dirty="0">
                <a:latin typeface="Arial" panose="020B0604020202020204" pitchFamily="34" charset="0"/>
                <a:cs typeface="Arial" panose="020B0604020202020204" pitchFamily="34" charset="0"/>
              </a:rPr>
              <a:t>Reconocimiento</a:t>
            </a:r>
            <a:r>
              <a:rPr sz="1400" spc="-1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t>
            </a:r>
            <a:r>
              <a:rPr sz="1400" spc="-1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NoComercial</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t>
            </a:r>
            <a:r>
              <a:rPr sz="1400" spc="-1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CompartirIgual</a:t>
            </a:r>
            <a:r>
              <a:rPr sz="1400" spc="-10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(by-</a:t>
            </a:r>
            <a:r>
              <a:rPr sz="1400" dirty="0" err="1">
                <a:latin typeface="Arial" panose="020B0604020202020204" pitchFamily="34" charset="0"/>
                <a:cs typeface="Arial" panose="020B0604020202020204" pitchFamily="34" charset="0"/>
              </a:rPr>
              <a:t>nc</a:t>
            </a:r>
            <a:r>
              <a:rPr sz="1400" dirty="0">
                <a:latin typeface="Arial" panose="020B0604020202020204" pitchFamily="34" charset="0"/>
                <a:cs typeface="Arial" panose="020B0604020202020204" pitchFamily="34" charset="0"/>
              </a:rPr>
              <a:t>-</a:t>
            </a:r>
            <a:r>
              <a:rPr sz="1400" dirty="0" err="1">
                <a:latin typeface="Arial" panose="020B0604020202020204" pitchFamily="34" charset="0"/>
                <a:cs typeface="Arial" panose="020B0604020202020204" pitchFamily="34" charset="0"/>
              </a:rPr>
              <a:t>sa</a:t>
            </a:r>
            <a:r>
              <a:rPr sz="1400" dirty="0">
                <a:latin typeface="Arial" panose="020B0604020202020204" pitchFamily="34" charset="0"/>
                <a:cs typeface="Arial" panose="020B0604020202020204" pitchFamily="34" charset="0"/>
              </a:rPr>
              <a:t>)</a:t>
            </a:r>
            <a:endParaRPr lang="es-EC" sz="1400" dirty="0">
              <a:latin typeface="Arial" panose="020B0604020202020204" pitchFamily="34" charset="0"/>
              <a:cs typeface="Arial" panose="020B0604020202020204" pitchFamily="34" charset="0"/>
            </a:endParaRPr>
          </a:p>
          <a:p>
            <a:pPr marR="4445" algn="ctr">
              <a:lnSpc>
                <a:spcPct val="150000"/>
              </a:lnSpc>
              <a:spcBef>
                <a:spcPts val="115"/>
              </a:spcBef>
            </a:pPr>
            <a:endParaRPr sz="1400" dirty="0">
              <a:latin typeface="Arial" panose="020B0604020202020204" pitchFamily="34" charset="0"/>
              <a:cs typeface="Arial" panose="020B0604020202020204" pitchFamily="34" charset="0"/>
            </a:endParaRPr>
          </a:p>
          <a:p>
            <a:pPr marL="12700" marR="5080" algn="just">
              <a:lnSpc>
                <a:spcPct val="150000"/>
              </a:lnSpc>
            </a:pPr>
            <a:r>
              <a:rPr sz="1400" dirty="0">
                <a:latin typeface="Arial" panose="020B0604020202020204" pitchFamily="34" charset="0"/>
                <a:cs typeface="Arial" panose="020B0604020202020204" pitchFamily="34" charset="0"/>
              </a:rPr>
              <a:t>No </a:t>
            </a:r>
            <a:r>
              <a:rPr sz="1400" spc="-5" dirty="0">
                <a:latin typeface="Arial" panose="020B0604020202020204" pitchFamily="34" charset="0"/>
                <a:cs typeface="Arial" panose="020B0604020202020204" pitchFamily="34" charset="0"/>
              </a:rPr>
              <a:t>se</a:t>
            </a:r>
            <a:r>
              <a:rPr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permite</a:t>
            </a:r>
            <a:r>
              <a:rPr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un </a:t>
            </a:r>
            <a:r>
              <a:rPr sz="1400" spc="-5" dirty="0">
                <a:latin typeface="Arial" panose="020B0604020202020204" pitchFamily="34" charset="0"/>
                <a:cs typeface="Arial" panose="020B0604020202020204" pitchFamily="34" charset="0"/>
              </a:rPr>
              <a:t>uso comercial </a:t>
            </a:r>
            <a:r>
              <a:rPr sz="1400" dirty="0">
                <a:latin typeface="Arial" panose="020B0604020202020204" pitchFamily="34" charset="0"/>
                <a:cs typeface="Arial" panose="020B0604020202020204" pitchFamily="34" charset="0"/>
              </a:rPr>
              <a:t>de </a:t>
            </a:r>
            <a:r>
              <a:rPr sz="1400" spc="10" dirty="0">
                <a:latin typeface="Arial" panose="020B0604020202020204" pitchFamily="34" charset="0"/>
                <a:cs typeface="Arial" panose="020B0604020202020204" pitchFamily="34" charset="0"/>
              </a:rPr>
              <a:t>la </a:t>
            </a:r>
            <a:r>
              <a:rPr sz="1400" spc="-5" dirty="0">
                <a:latin typeface="Arial" panose="020B0604020202020204" pitchFamily="34" charset="0"/>
                <a:cs typeface="Arial" panose="020B0604020202020204" pitchFamily="34" charset="0"/>
              </a:rPr>
              <a:t>obra original </a:t>
            </a:r>
            <a:r>
              <a:rPr sz="1400" dirty="0">
                <a:latin typeface="Arial" panose="020B0604020202020204" pitchFamily="34" charset="0"/>
                <a:cs typeface="Arial" panose="020B0604020202020204" pitchFamily="34" charset="0"/>
              </a:rPr>
              <a:t>ni </a:t>
            </a:r>
            <a:r>
              <a:rPr sz="1400" spc="-15" dirty="0">
                <a:latin typeface="Arial" panose="020B0604020202020204" pitchFamily="34" charset="0"/>
                <a:cs typeface="Arial" panose="020B0604020202020204" pitchFamily="34" charset="0"/>
              </a:rPr>
              <a:t>de</a:t>
            </a:r>
            <a:r>
              <a:rPr sz="1400" spc="-1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las </a:t>
            </a:r>
            <a:r>
              <a:rPr sz="1400" dirty="0">
                <a:latin typeface="Arial" panose="020B0604020202020204" pitchFamily="34" charset="0"/>
                <a:cs typeface="Arial" panose="020B0604020202020204" pitchFamily="34" charset="0"/>
              </a:rPr>
              <a:t>posibles </a:t>
            </a:r>
            <a:r>
              <a:rPr sz="1400" spc="-5" dirty="0">
                <a:latin typeface="Arial" panose="020B0604020202020204" pitchFamily="34" charset="0"/>
                <a:cs typeface="Arial" panose="020B0604020202020204" pitchFamily="34" charset="0"/>
              </a:rPr>
              <a:t>obras </a:t>
            </a:r>
            <a:r>
              <a:rPr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derivadas, </a:t>
            </a:r>
            <a:r>
              <a:rPr sz="1400" spc="5" dirty="0">
                <a:latin typeface="Arial" panose="020B0604020202020204" pitchFamily="34" charset="0"/>
                <a:cs typeface="Arial" panose="020B0604020202020204" pitchFamily="34" charset="0"/>
              </a:rPr>
              <a:t>la </a:t>
            </a:r>
            <a:r>
              <a:rPr sz="1400" spc="-5" dirty="0">
                <a:latin typeface="Arial" panose="020B0604020202020204" pitchFamily="34" charset="0"/>
                <a:cs typeface="Arial" panose="020B0604020202020204" pitchFamily="34" charset="0"/>
              </a:rPr>
              <a:t>distribución </a:t>
            </a:r>
            <a:r>
              <a:rPr sz="1400" dirty="0">
                <a:latin typeface="Arial" panose="020B0604020202020204" pitchFamily="34" charset="0"/>
                <a:cs typeface="Arial" panose="020B0604020202020204" pitchFamily="34" charset="0"/>
              </a:rPr>
              <a:t>de </a:t>
            </a:r>
            <a:r>
              <a:rPr sz="1400" spc="5" dirty="0">
                <a:latin typeface="Arial" panose="020B0604020202020204" pitchFamily="34" charset="0"/>
                <a:cs typeface="Arial" panose="020B0604020202020204" pitchFamily="34" charset="0"/>
              </a:rPr>
              <a:t>las cuales </a:t>
            </a:r>
            <a:r>
              <a:rPr sz="1400" spc="-5" dirty="0">
                <a:latin typeface="Arial" panose="020B0604020202020204" pitchFamily="34" charset="0"/>
                <a:cs typeface="Arial" panose="020B0604020202020204" pitchFamily="34" charset="0"/>
              </a:rPr>
              <a:t>se </a:t>
            </a:r>
            <a:r>
              <a:rPr sz="1400" dirty="0">
                <a:latin typeface="Arial" panose="020B0604020202020204" pitchFamily="34" charset="0"/>
                <a:cs typeface="Arial" panose="020B0604020202020204" pitchFamily="34" charset="0"/>
              </a:rPr>
              <a:t>debe </a:t>
            </a:r>
            <a:r>
              <a:rPr sz="1400" spc="-10" dirty="0">
                <a:latin typeface="Arial" panose="020B0604020202020204" pitchFamily="34" charset="0"/>
                <a:cs typeface="Arial" panose="020B0604020202020204" pitchFamily="34" charset="0"/>
              </a:rPr>
              <a:t>hacer con una </a:t>
            </a:r>
            <a:r>
              <a:rPr sz="1400" dirty="0">
                <a:latin typeface="Arial" panose="020B0604020202020204" pitchFamily="34" charset="0"/>
                <a:cs typeface="Arial" panose="020B0604020202020204" pitchFamily="34" charset="0"/>
              </a:rPr>
              <a:t>licencia </a:t>
            </a:r>
            <a:r>
              <a:rPr sz="1400" spc="-5" dirty="0">
                <a:latin typeface="Arial" panose="020B0604020202020204" pitchFamily="34" charset="0"/>
                <a:cs typeface="Arial" panose="020B0604020202020204" pitchFamily="34" charset="0"/>
              </a:rPr>
              <a:t>igual </a:t>
            </a:r>
            <a:r>
              <a:rPr sz="1400" spc="5" dirty="0">
                <a:latin typeface="Arial" panose="020B0604020202020204" pitchFamily="34" charset="0"/>
                <a:cs typeface="Arial" panose="020B0604020202020204" pitchFamily="34" charset="0"/>
              </a:rPr>
              <a:t>a </a:t>
            </a:r>
            <a:r>
              <a:rPr sz="1400" spc="-25" dirty="0">
                <a:latin typeface="Arial" panose="020B0604020202020204" pitchFamily="34" charset="0"/>
                <a:cs typeface="Arial" panose="020B0604020202020204" pitchFamily="34" charset="0"/>
              </a:rPr>
              <a:t>la </a:t>
            </a:r>
            <a:r>
              <a:rPr sz="1400" spc="-2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que</a:t>
            </a:r>
            <a:r>
              <a:rPr sz="1400" spc="-2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regula</a:t>
            </a:r>
            <a:r>
              <a:rPr sz="1400" spc="-5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la</a:t>
            </a:r>
            <a:r>
              <a:rPr sz="1400" spc="-2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obra</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original.</a:t>
            </a:r>
            <a:endParaRPr sz="1400" dirty="0">
              <a:latin typeface="Arial" panose="020B0604020202020204" pitchFamily="34" charset="0"/>
              <a:cs typeface="Arial" panose="020B0604020202020204" pitchFamily="34" charset="0"/>
            </a:endParaRPr>
          </a:p>
          <a:p>
            <a:pPr>
              <a:lnSpc>
                <a:spcPct val="150000"/>
              </a:lnSpc>
              <a:spcBef>
                <a:spcPts val="35"/>
              </a:spcBef>
            </a:pPr>
            <a:endParaRPr sz="1400" dirty="0">
              <a:latin typeface="Arial" panose="020B0604020202020204" pitchFamily="34" charset="0"/>
              <a:cs typeface="Arial" panose="020B0604020202020204" pitchFamily="34" charset="0"/>
            </a:endParaRPr>
          </a:p>
          <a:p>
            <a:pPr marL="12700" algn="just">
              <a:lnSpc>
                <a:spcPct val="150000"/>
              </a:lnSpc>
            </a:pPr>
            <a:r>
              <a:rPr sz="1400" spc="10" dirty="0">
                <a:latin typeface="Arial" panose="020B0604020202020204" pitchFamily="34" charset="0"/>
                <a:cs typeface="Arial" panose="020B0604020202020204" pitchFamily="34" charset="0"/>
              </a:rPr>
              <a:t>La</a:t>
            </a:r>
            <a:r>
              <a:rPr sz="1400" spc="5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información</a:t>
            </a:r>
            <a:r>
              <a:rPr sz="1400" spc="10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es</a:t>
            </a:r>
            <a:r>
              <a:rPr sz="1400" spc="1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con</a:t>
            </a:r>
            <a:r>
              <a:rPr sz="1400" spc="6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fines</a:t>
            </a:r>
            <a:r>
              <a:rPr sz="1400" spc="5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académicos</a:t>
            </a:r>
            <a:r>
              <a:rPr sz="1400" spc="6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y</a:t>
            </a:r>
            <a:r>
              <a:rPr sz="1400" spc="65" dirty="0">
                <a:latin typeface="Arial" panose="020B0604020202020204" pitchFamily="34" charset="0"/>
                <a:cs typeface="Arial" panose="020B0604020202020204" pitchFamily="34" charset="0"/>
              </a:rPr>
              <a:t> </a:t>
            </a:r>
            <a:r>
              <a:rPr sz="1400" spc="-20" dirty="0">
                <a:latin typeface="Arial" panose="020B0604020202020204" pitchFamily="34" charset="0"/>
                <a:cs typeface="Arial" panose="020B0604020202020204" pitchFamily="34" charset="0"/>
              </a:rPr>
              <a:t>esta</a:t>
            </a:r>
            <a:r>
              <a:rPr sz="1400" spc="9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prohibida</a:t>
            </a:r>
            <a:r>
              <a:rPr sz="1400" spc="6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la</a:t>
            </a:r>
            <a:r>
              <a:rPr sz="1400" spc="25" dirty="0">
                <a:latin typeface="Arial" panose="020B0604020202020204" pitchFamily="34" charset="0"/>
                <a:cs typeface="Arial" panose="020B0604020202020204" pitchFamily="34" charset="0"/>
              </a:rPr>
              <a:t> </a:t>
            </a:r>
            <a:r>
              <a:rPr sz="1400" spc="-5" dirty="0" err="1">
                <a:latin typeface="Arial" panose="020B0604020202020204" pitchFamily="34" charset="0"/>
                <a:cs typeface="Arial" panose="020B0604020202020204" pitchFamily="34" charset="0"/>
              </a:rPr>
              <a:t>reproducción</a:t>
            </a:r>
            <a:r>
              <a:rPr sz="1400" spc="30" dirty="0">
                <a:latin typeface="Arial" panose="020B0604020202020204" pitchFamily="34" charset="0"/>
                <a:cs typeface="Arial" panose="020B0604020202020204" pitchFamily="34" charset="0"/>
              </a:rPr>
              <a:t> </a:t>
            </a:r>
            <a:r>
              <a:rPr sz="1400" spc="-5" dirty="0" err="1">
                <a:latin typeface="Arial" panose="020B0604020202020204" pitchFamily="34" charset="0"/>
                <a:cs typeface="Arial" panose="020B0604020202020204" pitchFamily="34" charset="0"/>
              </a:rPr>
              <a:t>parcial</a:t>
            </a:r>
            <a:r>
              <a:rPr lang="es-MX"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o</a:t>
            </a:r>
            <a:r>
              <a:rPr sz="1400" spc="-30"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total</a:t>
            </a:r>
            <a:r>
              <a:rPr sz="1400" spc="-1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del</a:t>
            </a:r>
            <a:r>
              <a:rPr sz="1400" spc="-1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documento.</a:t>
            </a:r>
          </a:p>
          <a:p>
            <a:pPr>
              <a:lnSpc>
                <a:spcPct val="150000"/>
              </a:lnSpc>
              <a:spcBef>
                <a:spcPts val="30"/>
              </a:spcBef>
            </a:pPr>
            <a:endParaRPr sz="1400" dirty="0">
              <a:latin typeface="Arial" panose="020B0604020202020204" pitchFamily="34" charset="0"/>
              <a:cs typeface="Arial" panose="020B0604020202020204" pitchFamily="34" charset="0"/>
            </a:endParaRPr>
          </a:p>
          <a:p>
            <a:pPr marL="12700" marR="5080" algn="just">
              <a:lnSpc>
                <a:spcPct val="150000"/>
              </a:lnSpc>
            </a:pPr>
            <a:r>
              <a:rPr sz="1400" spc="-10" dirty="0">
                <a:latin typeface="Arial" panose="020B0604020202020204" pitchFamily="34" charset="0"/>
                <a:cs typeface="Arial" panose="020B0604020202020204" pitchFamily="34" charset="0"/>
              </a:rPr>
              <a:t>Por</a:t>
            </a:r>
            <a:r>
              <a:rPr sz="1400" spc="-5" dirty="0">
                <a:latin typeface="Arial" panose="020B0604020202020204" pitchFamily="34" charset="0"/>
                <a:cs typeface="Arial" panose="020B0604020202020204" pitchFamily="34" charset="0"/>
              </a:rPr>
              <a:t> derechos</a:t>
            </a:r>
            <a:r>
              <a:rPr sz="1400" dirty="0">
                <a:latin typeface="Arial" panose="020B0604020202020204" pitchFamily="34" charset="0"/>
                <a:cs typeface="Arial" panose="020B0604020202020204" pitchFamily="34" charset="0"/>
              </a:rPr>
              <a:t> de</a:t>
            </a:r>
            <a:r>
              <a:rPr sz="1400" spc="5" dirty="0">
                <a:latin typeface="Arial" panose="020B0604020202020204" pitchFamily="34" charset="0"/>
                <a:cs typeface="Arial" panose="020B0604020202020204" pitchFamily="34" charset="0"/>
              </a:rPr>
              <a:t> </a:t>
            </a:r>
            <a:r>
              <a:rPr sz="1400" spc="-30" dirty="0">
                <a:latin typeface="Arial" panose="020B0604020202020204" pitchFamily="34" charset="0"/>
                <a:cs typeface="Arial" panose="020B0604020202020204" pitchFamily="34" charset="0"/>
              </a:rPr>
              <a:t>autor,</a:t>
            </a:r>
            <a:r>
              <a:rPr sz="1400" spc="-2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el</a:t>
            </a:r>
            <a:r>
              <a:rPr sz="1400" spc="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presente</a:t>
            </a:r>
            <a:r>
              <a:rPr sz="1400" spc="-5" dirty="0">
                <a:latin typeface="Arial" panose="020B0604020202020204" pitchFamily="34" charset="0"/>
                <a:cs typeface="Arial" panose="020B0604020202020204" pitchFamily="34" charset="0"/>
              </a:rPr>
              <a:t> texto</a:t>
            </a:r>
            <a:r>
              <a:rPr sz="1400" dirty="0">
                <a:latin typeface="Arial" panose="020B0604020202020204" pitchFamily="34" charset="0"/>
                <a:cs typeface="Arial" panose="020B0604020202020204" pitchFamily="34" charset="0"/>
              </a:rPr>
              <a:t> no</a:t>
            </a:r>
            <a:r>
              <a:rPr sz="1400" spc="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puede</a:t>
            </a:r>
            <a:r>
              <a:rPr sz="1400"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distribuirse,</a:t>
            </a:r>
            <a:r>
              <a:rPr sz="1400" spc="-5" dirty="0">
                <a:latin typeface="Arial" panose="020B0604020202020204" pitchFamily="34" charset="0"/>
                <a:cs typeface="Arial" panose="020B0604020202020204" pitchFamily="34" charset="0"/>
              </a:rPr>
              <a:t> copiarse, </a:t>
            </a:r>
            <a:r>
              <a:rPr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reproducirse, </a:t>
            </a:r>
            <a:r>
              <a:rPr sz="1400" spc="-10" dirty="0">
                <a:latin typeface="Arial" panose="020B0604020202020204" pitchFamily="34" charset="0"/>
                <a:cs typeface="Arial" panose="020B0604020202020204" pitchFamily="34" charset="0"/>
              </a:rPr>
              <a:t>publicarse </a:t>
            </a:r>
            <a:r>
              <a:rPr sz="1400" spc="5" dirty="0">
                <a:latin typeface="Arial" panose="020B0604020202020204" pitchFamily="34" charset="0"/>
                <a:cs typeface="Arial" panose="020B0604020202020204" pitchFamily="34" charset="0"/>
              </a:rPr>
              <a:t>o </a:t>
            </a:r>
            <a:r>
              <a:rPr sz="1400" spc="-5" dirty="0">
                <a:latin typeface="Arial" panose="020B0604020202020204" pitchFamily="34" charset="0"/>
                <a:cs typeface="Arial" panose="020B0604020202020204" pitchFamily="34" charset="0"/>
              </a:rPr>
              <a:t>venderse. Acciones </a:t>
            </a:r>
            <a:r>
              <a:rPr sz="1400" dirty="0">
                <a:latin typeface="Arial" panose="020B0604020202020204" pitchFamily="34" charset="0"/>
                <a:cs typeface="Arial" panose="020B0604020202020204" pitchFamily="34" charset="0"/>
              </a:rPr>
              <a:t>como </a:t>
            </a:r>
            <a:r>
              <a:rPr sz="1400" spc="-10" dirty="0">
                <a:latin typeface="Arial" panose="020B0604020202020204" pitchFamily="34" charset="0"/>
                <a:cs typeface="Arial" panose="020B0604020202020204" pitchFamily="34" charset="0"/>
              </a:rPr>
              <a:t>estas </a:t>
            </a:r>
            <a:r>
              <a:rPr sz="1400" spc="-15" dirty="0">
                <a:latin typeface="Arial" panose="020B0604020202020204" pitchFamily="34" charset="0"/>
                <a:cs typeface="Arial" panose="020B0604020202020204" pitchFamily="34" charset="0"/>
              </a:rPr>
              <a:t>están </a:t>
            </a:r>
            <a:r>
              <a:rPr sz="1400" spc="-5" dirty="0">
                <a:latin typeface="Arial" panose="020B0604020202020204" pitchFamily="34" charset="0"/>
                <a:cs typeface="Arial" panose="020B0604020202020204" pitchFamily="34" charset="0"/>
              </a:rPr>
              <a:t>sancionadas </a:t>
            </a:r>
            <a:r>
              <a:rPr sz="1400" spc="-30" dirty="0">
                <a:latin typeface="Arial" panose="020B0604020202020204" pitchFamily="34" charset="0"/>
                <a:cs typeface="Arial" panose="020B0604020202020204" pitchFamily="34" charset="0"/>
              </a:rPr>
              <a:t>en </a:t>
            </a:r>
            <a:r>
              <a:rPr sz="1400" spc="-2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las </a:t>
            </a:r>
            <a:r>
              <a:rPr sz="1400" spc="-5" dirty="0">
                <a:latin typeface="Arial" panose="020B0604020202020204" pitchFamily="34" charset="0"/>
                <a:cs typeface="Arial" panose="020B0604020202020204" pitchFamily="34" charset="0"/>
              </a:rPr>
              <a:t>normativas nacionales </a:t>
            </a:r>
            <a:r>
              <a:rPr sz="1400" spc="5" dirty="0">
                <a:latin typeface="Arial" panose="020B0604020202020204" pitchFamily="34" charset="0"/>
                <a:cs typeface="Arial" panose="020B0604020202020204" pitchFamily="34" charset="0"/>
              </a:rPr>
              <a:t>e </a:t>
            </a:r>
            <a:r>
              <a:rPr sz="1400" spc="-5" dirty="0">
                <a:latin typeface="Arial" panose="020B0604020202020204" pitchFamily="34" charset="0"/>
                <a:cs typeface="Arial" panose="020B0604020202020204" pitchFamily="34" charset="0"/>
              </a:rPr>
              <a:t>internacionales </a:t>
            </a:r>
            <a:r>
              <a:rPr sz="1400" spc="-10" dirty="0">
                <a:latin typeface="Arial" panose="020B0604020202020204" pitchFamily="34" charset="0"/>
                <a:cs typeface="Arial" panose="020B0604020202020204" pitchFamily="34" charset="0"/>
              </a:rPr>
              <a:t>correspondientes.</a:t>
            </a:r>
            <a:r>
              <a:rPr sz="1400" spc="31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El </a:t>
            </a:r>
            <a:r>
              <a:rPr sz="1400" spc="-5" dirty="0">
                <a:latin typeface="Arial" panose="020B0604020202020204" pitchFamily="34" charset="0"/>
                <a:cs typeface="Arial" panose="020B0604020202020204" pitchFamily="34" charset="0"/>
              </a:rPr>
              <a:t>texto </a:t>
            </a:r>
            <a:r>
              <a:rPr sz="1400" spc="-15" dirty="0">
                <a:latin typeface="Arial" panose="020B0604020202020204" pitchFamily="34" charset="0"/>
                <a:cs typeface="Arial" panose="020B0604020202020204" pitchFamily="34" charset="0"/>
              </a:rPr>
              <a:t>referido </a:t>
            </a:r>
            <a:r>
              <a:rPr sz="1400" spc="-1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es </a:t>
            </a:r>
            <a:r>
              <a:rPr sz="1400" spc="-5" dirty="0">
                <a:latin typeface="Arial" panose="020B0604020202020204" pitchFamily="34" charset="0"/>
                <a:cs typeface="Arial" panose="020B0604020202020204" pitchFamily="34" charset="0"/>
              </a:rPr>
              <a:t>para </a:t>
            </a:r>
            <a:r>
              <a:rPr sz="1400" dirty="0">
                <a:latin typeface="Arial" panose="020B0604020202020204" pitchFamily="34" charset="0"/>
                <a:cs typeface="Arial" panose="020B0604020202020204" pitchFamily="34" charset="0"/>
              </a:rPr>
              <a:t>SU </a:t>
            </a:r>
            <a:r>
              <a:rPr sz="1400" spc="5" dirty="0">
                <a:latin typeface="Arial" panose="020B0604020202020204" pitchFamily="34" charset="0"/>
                <a:cs typeface="Arial" panose="020B0604020202020204" pitchFamily="34" charset="0"/>
              </a:rPr>
              <a:t>USO </a:t>
            </a:r>
            <a:r>
              <a:rPr sz="1400" spc="-5" dirty="0">
                <a:latin typeface="Arial" panose="020B0604020202020204" pitchFamily="34" charset="0"/>
                <a:cs typeface="Arial" panose="020B0604020202020204" pitchFamily="34" charset="0"/>
              </a:rPr>
              <a:t>ACADÉMICO </a:t>
            </a:r>
            <a:r>
              <a:rPr sz="1400" spc="-15" dirty="0">
                <a:latin typeface="Arial" panose="020B0604020202020204" pitchFamily="34" charset="0"/>
                <a:cs typeface="Arial" panose="020B0604020202020204" pitchFamily="34" charset="0"/>
              </a:rPr>
              <a:t>EXCLUSIVO </a:t>
            </a:r>
            <a:r>
              <a:rPr sz="1400" spc="5" dirty="0">
                <a:latin typeface="Arial" panose="020B0604020202020204" pitchFamily="34" charset="0"/>
                <a:cs typeface="Arial" panose="020B0604020202020204" pitchFamily="34" charset="0"/>
              </a:rPr>
              <a:t>y </a:t>
            </a:r>
            <a:r>
              <a:rPr sz="1400" spc="-5" dirty="0">
                <a:latin typeface="Arial" panose="020B0604020202020204" pitchFamily="34" charset="0"/>
                <a:cs typeface="Arial" panose="020B0604020202020204" pitchFamily="34" charset="0"/>
              </a:rPr>
              <a:t>cualquier uso distinto </a:t>
            </a:r>
            <a:r>
              <a:rPr sz="1400" spc="-15" dirty="0">
                <a:latin typeface="Arial" panose="020B0604020202020204" pitchFamily="34" charset="0"/>
                <a:cs typeface="Arial" panose="020B0604020202020204" pitchFamily="34" charset="0"/>
              </a:rPr>
              <a:t>acarreará </a:t>
            </a:r>
            <a:r>
              <a:rPr sz="1400" spc="5" dirty="0">
                <a:latin typeface="Arial" panose="020B0604020202020204" pitchFamily="34" charset="0"/>
                <a:cs typeface="Arial" panose="020B0604020202020204" pitchFamily="34" charset="0"/>
              </a:rPr>
              <a:t>las </a:t>
            </a:r>
            <a:r>
              <a:rPr sz="1400" spc="1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sanciones </a:t>
            </a:r>
            <a:r>
              <a:rPr sz="1400" spc="-10" dirty="0">
                <a:latin typeface="Arial" panose="020B0604020202020204" pitchFamily="34" charset="0"/>
                <a:cs typeface="Arial" panose="020B0604020202020204" pitchFamily="34" charset="0"/>
              </a:rPr>
              <a:t>previstas</a:t>
            </a:r>
            <a:r>
              <a:rPr sz="1400" spc="-5" dirty="0">
                <a:latin typeface="Arial" panose="020B0604020202020204" pitchFamily="34" charset="0"/>
                <a:cs typeface="Arial" panose="020B0604020202020204" pitchFamily="34" charset="0"/>
              </a:rPr>
              <a:t> </a:t>
            </a:r>
            <a:r>
              <a:rPr sz="1400" spc="-15" dirty="0">
                <a:latin typeface="Arial" panose="020B0604020202020204" pitchFamily="34" charset="0"/>
                <a:cs typeface="Arial" panose="020B0604020202020204" pitchFamily="34" charset="0"/>
              </a:rPr>
              <a:t>en</a:t>
            </a:r>
            <a:r>
              <a:rPr sz="1400" spc="-1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el</a:t>
            </a:r>
            <a:r>
              <a:rPr sz="1400" spc="5" dirty="0">
                <a:latin typeface="Arial" panose="020B0604020202020204" pitchFamily="34" charset="0"/>
                <a:cs typeface="Arial" panose="020B0604020202020204" pitchFamily="34" charset="0"/>
              </a:rPr>
              <a:t> </a:t>
            </a:r>
            <a:r>
              <a:rPr sz="1400" spc="-10" dirty="0">
                <a:latin typeface="Arial" panose="020B0604020202020204" pitchFamily="34" charset="0"/>
                <a:cs typeface="Arial" panose="020B0604020202020204" pitchFamily="34" charset="0"/>
              </a:rPr>
              <a:t>Reglamento</a:t>
            </a:r>
            <a:r>
              <a:rPr sz="1400" spc="-5" dirty="0">
                <a:latin typeface="Arial" panose="020B0604020202020204" pitchFamily="34" charset="0"/>
                <a:cs typeface="Arial" panose="020B0604020202020204" pitchFamily="34" charset="0"/>
              </a:rPr>
              <a:t> </a:t>
            </a:r>
            <a:r>
              <a:rPr sz="1400" spc="-15" dirty="0">
                <a:latin typeface="Arial" panose="020B0604020202020204" pitchFamily="34" charset="0"/>
                <a:cs typeface="Arial" panose="020B0604020202020204" pitchFamily="34" charset="0"/>
              </a:rPr>
              <a:t>de </a:t>
            </a:r>
            <a:r>
              <a:rPr sz="1400" dirty="0">
                <a:latin typeface="Arial" panose="020B0604020202020204" pitchFamily="34" charset="0"/>
                <a:cs typeface="Arial" panose="020B0604020202020204" pitchFamily="34" charset="0"/>
              </a:rPr>
              <a:t>Ética</a:t>
            </a:r>
            <a:r>
              <a:rPr sz="1400" spc="5" dirty="0">
                <a:latin typeface="Arial" panose="020B0604020202020204" pitchFamily="34" charset="0"/>
                <a:cs typeface="Arial" panose="020B0604020202020204" pitchFamily="34" charset="0"/>
              </a:rPr>
              <a:t> y </a:t>
            </a:r>
            <a:r>
              <a:rPr sz="1400" spc="-10" dirty="0">
                <a:latin typeface="Arial" panose="020B0604020202020204" pitchFamily="34" charset="0"/>
                <a:cs typeface="Arial" panose="020B0604020202020204" pitchFamily="34" charset="0"/>
              </a:rPr>
              <a:t>Régimen</a:t>
            </a:r>
            <a:r>
              <a:rPr sz="1400" spc="-5" dirty="0">
                <a:latin typeface="Arial" panose="020B0604020202020204" pitchFamily="34" charset="0"/>
                <a:cs typeface="Arial" panose="020B0604020202020204" pitchFamily="34" charset="0"/>
              </a:rPr>
              <a:t> Disciplinario</a:t>
            </a:r>
            <a:r>
              <a:rPr sz="1400" spc="32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de</a:t>
            </a:r>
            <a:r>
              <a:rPr sz="1400" spc="340" dirty="0">
                <a:latin typeface="Arial" panose="020B0604020202020204" pitchFamily="34" charset="0"/>
                <a:cs typeface="Arial" panose="020B0604020202020204" pitchFamily="34" charset="0"/>
              </a:rPr>
              <a:t> </a:t>
            </a:r>
            <a:r>
              <a:rPr sz="1400" spc="-25" dirty="0">
                <a:latin typeface="Arial" panose="020B0604020202020204" pitchFamily="34" charset="0"/>
                <a:cs typeface="Arial" panose="020B0604020202020204" pitchFamily="34" charset="0"/>
              </a:rPr>
              <a:t>la </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UTPL,</a:t>
            </a:r>
            <a:r>
              <a:rPr sz="1400" spc="-3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sin</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perjuicio</a:t>
            </a:r>
            <a:r>
              <a:rPr sz="1400" spc="-5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a:t>
            </a:r>
            <a:r>
              <a:rPr sz="1400" spc="-2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las</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civiles,</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administrativas</a:t>
            </a:r>
            <a:r>
              <a:rPr sz="1400" spc="-9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y</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penales</a:t>
            </a:r>
            <a:r>
              <a:rPr sz="1400" spc="-3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a:t>
            </a:r>
            <a:r>
              <a:rPr sz="1400" spc="-2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las</a:t>
            </a:r>
            <a:r>
              <a:rPr sz="1400" spc="-3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que</a:t>
            </a:r>
            <a:r>
              <a:rPr sz="1400" spc="-15" dirty="0">
                <a:latin typeface="Arial" panose="020B0604020202020204" pitchFamily="34" charset="0"/>
                <a:cs typeface="Arial" panose="020B0604020202020204" pitchFamily="34" charset="0"/>
              </a:rPr>
              <a:t> </a:t>
            </a:r>
            <a:r>
              <a:rPr sz="1400" spc="-20" dirty="0">
                <a:latin typeface="Arial" panose="020B0604020202020204" pitchFamily="34" charset="0"/>
                <a:cs typeface="Arial" panose="020B0604020202020204" pitchFamily="34" charset="0"/>
              </a:rPr>
              <a:t>haya </a:t>
            </a:r>
            <a:r>
              <a:rPr sz="1400" spc="-25" dirty="0">
                <a:latin typeface="Arial" panose="020B0604020202020204" pitchFamily="34" charset="0"/>
                <a:cs typeface="Arial" panose="020B0604020202020204" pitchFamily="34" charset="0"/>
              </a:rPr>
              <a:t>lugar.</a:t>
            </a:r>
            <a:endParaRPr sz="1400" dirty="0">
              <a:latin typeface="Arial" panose="020B0604020202020204" pitchFamily="34" charset="0"/>
              <a:cs typeface="Arial" panose="020B0604020202020204" pitchFamily="34" charset="0"/>
            </a:endParaRPr>
          </a:p>
        </p:txBody>
      </p:sp>
      <p:pic>
        <p:nvPicPr>
          <p:cNvPr id="3" name="object 3"/>
          <p:cNvPicPr/>
          <p:nvPr/>
        </p:nvPicPr>
        <p:blipFill>
          <a:blip r:embed="rId2" cstate="print"/>
          <a:stretch>
            <a:fillRect/>
          </a:stretch>
        </p:blipFill>
        <p:spPr>
          <a:xfrm>
            <a:off x="5486400" y="1549908"/>
            <a:ext cx="1728216" cy="598932"/>
          </a:xfrm>
          <a:prstGeom prst="rect">
            <a:avLst/>
          </a:prstGeom>
        </p:spPr>
      </p:pic>
    </p:spTree>
    <p:extLst>
      <p:ext uri="{BB962C8B-B14F-4D97-AF65-F5344CB8AC3E}">
        <p14:creationId xmlns:p14="http://schemas.microsoft.com/office/powerpoint/2010/main" val="2924991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3798822" y="1333377"/>
            <a:ext cx="4811777" cy="808555"/>
          </a:xfrm>
          <a:prstGeom prst="rect">
            <a:avLst/>
          </a:prstGeom>
        </p:spPr>
        <p:txBody>
          <a:bodyPr vert="horz" wrap="square" lIns="0" tIns="43815" rIns="0" bIns="0" rtlCol="0">
            <a:spAutoFit/>
          </a:bodyPr>
          <a:lstStyle/>
          <a:p>
            <a:pPr marL="367665" algn="ctr">
              <a:lnSpc>
                <a:spcPct val="100000"/>
              </a:lnSpc>
              <a:spcBef>
                <a:spcPts val="345"/>
              </a:spcBef>
            </a:pPr>
            <a:r>
              <a:rPr sz="2800" b="1" spc="-5" dirty="0">
                <a:solidFill>
                  <a:srgbClr val="001F5F"/>
                </a:solidFill>
                <a:latin typeface="Arial" panose="020B0604020202020204" pitchFamily="34" charset="0"/>
                <a:cs typeface="Arial" panose="020B0604020202020204" pitchFamily="34" charset="0"/>
              </a:rPr>
              <a:t>@BibliotecaUTPL</a:t>
            </a:r>
            <a:endParaRPr sz="2800" dirty="0">
              <a:latin typeface="Arial" panose="020B0604020202020204" pitchFamily="34" charset="0"/>
              <a:cs typeface="Arial" panose="020B0604020202020204" pitchFamily="34" charset="0"/>
            </a:endParaRPr>
          </a:p>
          <a:p>
            <a:pPr marL="12700" algn="ctr">
              <a:lnSpc>
                <a:spcPct val="100000"/>
              </a:lnSpc>
              <a:spcBef>
                <a:spcPts val="225"/>
              </a:spcBef>
            </a:pPr>
            <a:r>
              <a:rPr lang="es-MX" sz="1800" spc="5" dirty="0">
                <a:solidFill>
                  <a:srgbClr val="000000"/>
                </a:solidFill>
                <a:latin typeface="Arial" panose="020B0604020202020204" pitchFamily="34" charset="0"/>
                <a:cs typeface="Arial" panose="020B0604020202020204" pitchFamily="34" charset="0"/>
              </a:rPr>
              <a:t>     </a:t>
            </a:r>
            <a:r>
              <a:rPr sz="1800" spc="5" dirty="0" err="1">
                <a:solidFill>
                  <a:srgbClr val="000000"/>
                </a:solidFill>
                <a:latin typeface="Arial" panose="020B0604020202020204" pitchFamily="34" charset="0"/>
                <a:cs typeface="Arial" panose="020B0604020202020204" pitchFamily="34" charset="0"/>
              </a:rPr>
              <a:t>Síguenos</a:t>
            </a:r>
            <a:r>
              <a:rPr sz="1800" spc="90" dirty="0">
                <a:solidFill>
                  <a:srgbClr val="000000"/>
                </a:solidFill>
                <a:latin typeface="Arial" panose="020B0604020202020204" pitchFamily="34" charset="0"/>
                <a:cs typeface="Arial" panose="020B0604020202020204" pitchFamily="34" charset="0"/>
              </a:rPr>
              <a:t> </a:t>
            </a:r>
            <a:r>
              <a:rPr sz="1800" spc="10" dirty="0" err="1">
                <a:solidFill>
                  <a:srgbClr val="000000"/>
                </a:solidFill>
                <a:latin typeface="Arial" panose="020B0604020202020204" pitchFamily="34" charset="0"/>
                <a:cs typeface="Arial" panose="020B0604020202020204" pitchFamily="34" charset="0"/>
              </a:rPr>
              <a:t>en</a:t>
            </a:r>
            <a:r>
              <a:rPr sz="1800" spc="40" dirty="0">
                <a:solidFill>
                  <a:srgbClr val="000000"/>
                </a:solidFill>
                <a:latin typeface="Arial" panose="020B0604020202020204" pitchFamily="34" charset="0"/>
                <a:cs typeface="Arial" panose="020B0604020202020204" pitchFamily="34" charset="0"/>
              </a:rPr>
              <a:t> </a:t>
            </a:r>
            <a:r>
              <a:rPr lang="es-MX" sz="1800" spc="-5" dirty="0">
                <a:solidFill>
                  <a:srgbClr val="000000"/>
                </a:solidFill>
                <a:latin typeface="Arial" panose="020B0604020202020204" pitchFamily="34" charset="0"/>
                <a:cs typeface="Arial" panose="020B0604020202020204" pitchFamily="34" charset="0"/>
              </a:rPr>
              <a:t>las</a:t>
            </a:r>
            <a:r>
              <a:rPr sz="1800" spc="90" dirty="0">
                <a:solidFill>
                  <a:srgbClr val="000000"/>
                </a:solidFill>
                <a:latin typeface="Arial" panose="020B0604020202020204" pitchFamily="34" charset="0"/>
                <a:cs typeface="Arial" panose="020B0604020202020204" pitchFamily="34" charset="0"/>
              </a:rPr>
              <a:t> </a:t>
            </a:r>
            <a:r>
              <a:rPr sz="1800" spc="-5" dirty="0">
                <a:solidFill>
                  <a:srgbClr val="000000"/>
                </a:solidFill>
                <a:latin typeface="Arial" panose="020B0604020202020204" pitchFamily="34" charset="0"/>
                <a:cs typeface="Arial" panose="020B0604020202020204" pitchFamily="34" charset="0"/>
              </a:rPr>
              <a:t>redes</a:t>
            </a:r>
            <a:r>
              <a:rPr sz="1800" spc="90" dirty="0">
                <a:solidFill>
                  <a:srgbClr val="000000"/>
                </a:solidFill>
                <a:latin typeface="Arial" panose="020B0604020202020204" pitchFamily="34" charset="0"/>
                <a:cs typeface="Arial" panose="020B0604020202020204" pitchFamily="34" charset="0"/>
              </a:rPr>
              <a:t> </a:t>
            </a:r>
            <a:r>
              <a:rPr sz="1800" spc="5" dirty="0">
                <a:solidFill>
                  <a:srgbClr val="000000"/>
                </a:solidFill>
                <a:latin typeface="Arial" panose="020B0604020202020204" pitchFamily="34" charset="0"/>
                <a:cs typeface="Arial" panose="020B0604020202020204" pitchFamily="34" charset="0"/>
              </a:rPr>
              <a:t>sociales</a:t>
            </a:r>
            <a:endParaRPr sz="1800" dirty="0">
              <a:latin typeface="Arial" panose="020B0604020202020204" pitchFamily="34" charset="0"/>
              <a:cs typeface="Arial" panose="020B0604020202020204" pitchFamily="34" charset="0"/>
            </a:endParaRPr>
          </a:p>
        </p:txBody>
      </p:sp>
      <p:sp>
        <p:nvSpPr>
          <p:cNvPr id="3" name="object 3"/>
          <p:cNvSpPr txBox="1"/>
          <p:nvPr/>
        </p:nvSpPr>
        <p:spPr>
          <a:xfrm>
            <a:off x="4455276" y="3548039"/>
            <a:ext cx="3322954" cy="324448"/>
          </a:xfrm>
          <a:prstGeom prst="rect">
            <a:avLst/>
          </a:prstGeom>
        </p:spPr>
        <p:txBody>
          <a:bodyPr vert="horz" wrap="square" lIns="0" tIns="16510" rIns="0" bIns="0" rtlCol="0">
            <a:spAutoFit/>
          </a:bodyPr>
          <a:lstStyle/>
          <a:p>
            <a:pPr marL="12700" algn="ctr">
              <a:lnSpc>
                <a:spcPct val="100000"/>
              </a:lnSpc>
              <a:spcBef>
                <a:spcPts val="130"/>
              </a:spcBef>
            </a:pPr>
            <a:r>
              <a:rPr sz="2000" dirty="0" err="1">
                <a:latin typeface="Arial" panose="020B0604020202020204" pitchFamily="34" charset="0"/>
                <a:cs typeface="Arial" panose="020B0604020202020204" pitchFamily="34" charset="0"/>
              </a:rPr>
              <a:t>Visita</a:t>
            </a:r>
            <a:r>
              <a:rPr sz="2000" spc="30" dirty="0">
                <a:latin typeface="Arial" panose="020B0604020202020204" pitchFamily="34" charset="0"/>
                <a:cs typeface="Arial" panose="020B0604020202020204" pitchFamily="34" charset="0"/>
              </a:rPr>
              <a:t> </a:t>
            </a:r>
            <a:r>
              <a:rPr lang="es-MX" sz="2000" spc="30" dirty="0">
                <a:latin typeface="Arial" panose="020B0604020202020204" pitchFamily="34" charset="0"/>
                <a:cs typeface="Arial" panose="020B0604020202020204" pitchFamily="34" charset="0"/>
              </a:rPr>
              <a:t>la </a:t>
            </a:r>
            <a:r>
              <a:rPr sz="2000" spc="10" dirty="0" err="1">
                <a:latin typeface="Arial" panose="020B0604020202020204" pitchFamily="34" charset="0"/>
                <a:cs typeface="Arial" panose="020B0604020202020204" pitchFamily="34" charset="0"/>
              </a:rPr>
              <a:t>página</a:t>
            </a:r>
            <a:r>
              <a:rPr sz="2000" spc="7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web</a:t>
            </a:r>
            <a:endParaRPr sz="2000" dirty="0">
              <a:latin typeface="Arial" panose="020B0604020202020204" pitchFamily="34" charset="0"/>
              <a:cs typeface="Arial" panose="020B0604020202020204" pitchFamily="34" charset="0"/>
            </a:endParaRPr>
          </a:p>
        </p:txBody>
      </p:sp>
      <p:sp>
        <p:nvSpPr>
          <p:cNvPr id="4" name="object 4"/>
          <p:cNvSpPr txBox="1"/>
          <p:nvPr/>
        </p:nvSpPr>
        <p:spPr>
          <a:xfrm>
            <a:off x="2818447" y="4990074"/>
            <a:ext cx="6555105" cy="1148841"/>
          </a:xfrm>
          <a:prstGeom prst="rect">
            <a:avLst/>
          </a:prstGeom>
        </p:spPr>
        <p:txBody>
          <a:bodyPr vert="horz" wrap="square" lIns="0" tIns="14605" rIns="0" bIns="0" rtlCol="0">
            <a:spAutoFit/>
          </a:bodyPr>
          <a:lstStyle/>
          <a:p>
            <a:pPr marL="702945" marR="5080" indent="-690880" algn="just">
              <a:lnSpc>
                <a:spcPct val="200000"/>
              </a:lnSpc>
              <a:spcBef>
                <a:spcPts val="115"/>
              </a:spcBef>
            </a:pPr>
            <a:r>
              <a:rPr sz="2000" spc="-10" dirty="0">
                <a:latin typeface="Arial" panose="020B0604020202020204" pitchFamily="34" charset="0"/>
                <a:cs typeface="Arial" panose="020B0604020202020204" pitchFamily="34" charset="0"/>
              </a:rPr>
              <a:t>Inscríbete</a:t>
            </a:r>
            <a:r>
              <a:rPr sz="2000" spc="1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y</a:t>
            </a:r>
            <a:r>
              <a:rPr sz="2000" spc="-15" dirty="0">
                <a:latin typeface="Arial" panose="020B0604020202020204" pitchFamily="34" charset="0"/>
                <a:cs typeface="Arial" panose="020B0604020202020204" pitchFamily="34" charset="0"/>
              </a:rPr>
              <a:t> </a:t>
            </a:r>
            <a:r>
              <a:rPr sz="2000" spc="-10" dirty="0" err="1">
                <a:latin typeface="Arial" panose="020B0604020202020204" pitchFamily="34" charset="0"/>
                <a:cs typeface="Arial" panose="020B0604020202020204" pitchFamily="34" charset="0"/>
              </a:rPr>
              <a:t>participa</a:t>
            </a:r>
            <a:r>
              <a:rPr sz="2000" spc="60"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en nuestros talleres gratuitos </a:t>
            </a:r>
            <a:r>
              <a:rPr sz="2000" u="heavy" spc="-30" dirty="0" err="1">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Talleres</a:t>
            </a:r>
            <a:r>
              <a:rPr sz="2000" u="heavy" spc="15" dirty="0">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2000" u="heavy" dirty="0">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de</a:t>
            </a:r>
            <a:r>
              <a:rPr sz="2000" u="heavy" spc="-20" dirty="0">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2000" u="heavy" spc="-10" dirty="0">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competencias</a:t>
            </a:r>
            <a:r>
              <a:rPr sz="2000" u="heavy" spc="15" dirty="0">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2000" u="heavy" spc="-10" dirty="0">
                <a:uFill>
                  <a:solidFill>
                    <a:srgbClr val="944F71"/>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informacionales</a:t>
            </a:r>
            <a:endParaRPr sz="2000" dirty="0">
              <a:latin typeface="Arial" panose="020B0604020202020204" pitchFamily="34" charset="0"/>
              <a:cs typeface="Arial" panose="020B0604020202020204" pitchFamily="34" charset="0"/>
            </a:endParaRPr>
          </a:p>
        </p:txBody>
      </p:sp>
      <p:pic>
        <p:nvPicPr>
          <p:cNvPr id="5" name="object 5"/>
          <p:cNvPicPr/>
          <p:nvPr/>
        </p:nvPicPr>
        <p:blipFill>
          <a:blip r:embed="rId3" cstate="print"/>
          <a:stretch>
            <a:fillRect/>
          </a:stretch>
        </p:blipFill>
        <p:spPr>
          <a:xfrm>
            <a:off x="4059935" y="2478023"/>
            <a:ext cx="534924" cy="530351"/>
          </a:xfrm>
          <a:prstGeom prst="rect">
            <a:avLst/>
          </a:prstGeom>
        </p:spPr>
      </p:pic>
      <p:pic>
        <p:nvPicPr>
          <p:cNvPr id="6" name="object 6"/>
          <p:cNvPicPr/>
          <p:nvPr/>
        </p:nvPicPr>
        <p:blipFill>
          <a:blip r:embed="rId4" cstate="print"/>
          <a:stretch>
            <a:fillRect/>
          </a:stretch>
        </p:blipFill>
        <p:spPr>
          <a:xfrm>
            <a:off x="5777887" y="2567757"/>
            <a:ext cx="414356" cy="359159"/>
          </a:xfrm>
          <a:prstGeom prst="rect">
            <a:avLst/>
          </a:prstGeom>
        </p:spPr>
      </p:pic>
      <p:pic>
        <p:nvPicPr>
          <p:cNvPr id="7" name="object 7"/>
          <p:cNvPicPr/>
          <p:nvPr/>
        </p:nvPicPr>
        <p:blipFill>
          <a:blip r:embed="rId5" cstate="print"/>
          <a:stretch>
            <a:fillRect/>
          </a:stretch>
        </p:blipFill>
        <p:spPr>
          <a:xfrm>
            <a:off x="7383780" y="2459735"/>
            <a:ext cx="502920" cy="525779"/>
          </a:xfrm>
          <a:prstGeom prst="rect">
            <a:avLst/>
          </a:prstGeom>
        </p:spPr>
      </p:pic>
      <p:pic>
        <p:nvPicPr>
          <p:cNvPr id="8" name="object 8">
            <a:hlinkClick r:id="rId6"/>
          </p:cNvPr>
          <p:cNvPicPr/>
          <p:nvPr/>
        </p:nvPicPr>
        <p:blipFill>
          <a:blip r:embed="rId7" cstate="print"/>
          <a:stretch>
            <a:fillRect/>
          </a:stretch>
        </p:blipFill>
        <p:spPr>
          <a:xfrm>
            <a:off x="4318035" y="4205090"/>
            <a:ext cx="3512657" cy="642940"/>
          </a:xfrm>
          <a:prstGeom prst="rect">
            <a:avLst/>
          </a:prstGeom>
        </p:spPr>
      </p:pic>
    </p:spTree>
    <p:extLst>
      <p:ext uri="{BB962C8B-B14F-4D97-AF65-F5344CB8AC3E}">
        <p14:creationId xmlns:p14="http://schemas.microsoft.com/office/powerpoint/2010/main" val="3743509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B21553E-3E16-43EB-BEA4-0C0996E4EDAA}"/>
              </a:ext>
            </a:extLst>
          </p:cNvPr>
          <p:cNvSpPr/>
          <p:nvPr/>
        </p:nvSpPr>
        <p:spPr>
          <a:xfrm>
            <a:off x="838200" y="1828800"/>
            <a:ext cx="10515600" cy="2166940"/>
          </a:xfrm>
          <a:prstGeom prst="rect">
            <a:avLst/>
          </a:prstGeom>
        </p:spPr>
        <p:txBody>
          <a:bodyPr wrap="square">
            <a:spAutoFit/>
          </a:bodyPr>
          <a:lstStyle/>
          <a:p>
            <a:pPr>
              <a:lnSpc>
                <a:spcPct val="107000"/>
              </a:lnSpc>
              <a:spcAft>
                <a:spcPts val="800"/>
              </a:spcAft>
            </a:pPr>
            <a:r>
              <a:rPr lang="es-MX" sz="1600" b="1" dirty="0">
                <a:latin typeface="Arial" panose="020B0604020202020204" pitchFamily="34" charset="0"/>
                <a:ea typeface="Calibri" panose="020F0502020204030204" pitchFamily="34" charset="0"/>
                <a:cs typeface="Arial" panose="020B0604020202020204" pitchFamily="34" charset="0"/>
              </a:rPr>
              <a:t>Página de biblioteca: </a:t>
            </a:r>
            <a:r>
              <a:rPr lang="es-MX" sz="1600" u="sng" dirty="0">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https://biblioteca.utpl.edu.ec/</a:t>
            </a:r>
            <a:r>
              <a:rPr lang="es-MX" sz="1600" dirty="0">
                <a:latin typeface="Arial" panose="020B0604020202020204" pitchFamily="34" charset="0"/>
                <a:ea typeface="Calibri" panose="020F0502020204030204" pitchFamily="34" charset="0"/>
                <a:cs typeface="Arial" panose="020B0604020202020204" pitchFamily="34" charset="0"/>
              </a:rPr>
              <a:t> </a:t>
            </a:r>
            <a:endParaRPr lang="es-EC"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600" b="1" dirty="0">
                <a:latin typeface="Arial" panose="020B0604020202020204" pitchFamily="34" charset="0"/>
                <a:ea typeface="Calibri" panose="020F0502020204030204" pitchFamily="34" charset="0"/>
                <a:cs typeface="Arial" panose="020B0604020202020204" pitchFamily="34" charset="0"/>
              </a:rPr>
              <a:t>Teleasistencia: </a:t>
            </a:r>
            <a:r>
              <a:rPr lang="es-MX" sz="1600" u="sng" dirty="0">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https://biblioteca.utpl.edu.ec/teleasistencia</a:t>
            </a:r>
            <a:r>
              <a:rPr lang="es-MX" sz="1600" dirty="0">
                <a:latin typeface="Arial" panose="020B0604020202020204" pitchFamily="34" charset="0"/>
                <a:ea typeface="Calibri" panose="020F0502020204030204" pitchFamily="34" charset="0"/>
                <a:cs typeface="Arial" panose="020B0604020202020204" pitchFamily="34" charset="0"/>
              </a:rPr>
              <a:t> </a:t>
            </a:r>
            <a:endParaRPr lang="es-EC"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600" b="1" dirty="0" err="1">
                <a:latin typeface="Arial" panose="020B0604020202020204" pitchFamily="34" charset="0"/>
                <a:ea typeface="Calibri" panose="020F0502020204030204" pitchFamily="34" charset="0"/>
                <a:cs typeface="Arial" panose="020B0604020202020204" pitchFamily="34" charset="0"/>
              </a:rPr>
              <a:t>Microtalleres</a:t>
            </a:r>
            <a:r>
              <a:rPr lang="es-MX" sz="1600" b="1" dirty="0">
                <a:latin typeface="Arial" panose="020B0604020202020204" pitchFamily="34" charset="0"/>
                <a:ea typeface="Calibri" panose="020F0502020204030204" pitchFamily="34" charset="0"/>
                <a:cs typeface="Arial" panose="020B0604020202020204" pitchFamily="34" charset="0"/>
              </a:rPr>
              <a:t>: </a:t>
            </a:r>
            <a:r>
              <a:rPr lang="es-MX" sz="1600" u="sng" dirty="0">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https://biblioteca.utpl.edu.ec/microtalleres</a:t>
            </a:r>
            <a:r>
              <a:rPr lang="es-MX" sz="1600" dirty="0">
                <a:latin typeface="Arial" panose="020B0604020202020204" pitchFamily="34" charset="0"/>
                <a:ea typeface="Calibri" panose="020F0502020204030204" pitchFamily="34" charset="0"/>
                <a:cs typeface="Arial" panose="020B0604020202020204" pitchFamily="34" charset="0"/>
              </a:rPr>
              <a:t> </a:t>
            </a:r>
            <a:endParaRPr lang="es-EC"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600" b="1" dirty="0">
                <a:latin typeface="Arial" panose="020B0604020202020204" pitchFamily="34" charset="0"/>
                <a:ea typeface="Calibri" panose="020F0502020204030204" pitchFamily="34" charset="0"/>
                <a:cs typeface="Arial" panose="020B0604020202020204" pitchFamily="34" charset="0"/>
              </a:rPr>
              <a:t>Tutoriales de biblioteca: </a:t>
            </a:r>
            <a:r>
              <a:rPr lang="es-MX" sz="1600" u="sng" dirty="0">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https://www.youtube.com/@bibliotecautpl7669</a:t>
            </a:r>
            <a:r>
              <a:rPr lang="es-MX" sz="1600" dirty="0">
                <a:latin typeface="Arial" panose="020B0604020202020204" pitchFamily="34" charset="0"/>
                <a:ea typeface="Calibri" panose="020F0502020204030204" pitchFamily="34" charset="0"/>
                <a:cs typeface="Arial" panose="020B0604020202020204" pitchFamily="34" charset="0"/>
              </a:rPr>
              <a:t> </a:t>
            </a:r>
            <a:endParaRPr lang="es-EC"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1600" b="1" dirty="0">
                <a:latin typeface="Arial" panose="020B0604020202020204" pitchFamily="34" charset="0"/>
                <a:ea typeface="Calibri" panose="020F0502020204030204" pitchFamily="34" charset="0"/>
                <a:cs typeface="Arial" panose="020B0604020202020204" pitchFamily="34" charset="0"/>
              </a:rPr>
              <a:t>Redes Sociales: </a:t>
            </a:r>
            <a:r>
              <a:rPr lang="es-MX" sz="1600" u="sng" dirty="0">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https://www.facebook.com/BibliotecaUTPL.Loja</a:t>
            </a:r>
            <a:r>
              <a:rPr lang="es-MX" sz="1600" dirty="0">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s-MX" sz="1600" b="1" dirty="0">
                <a:latin typeface="Arial" panose="020B0604020202020204" pitchFamily="34" charset="0"/>
                <a:ea typeface="Calibri" panose="020F0502020204030204" pitchFamily="34" charset="0"/>
                <a:cs typeface="Arial" panose="020B0604020202020204" pitchFamily="34" charset="0"/>
              </a:rPr>
              <a:t>Página oficial de Normas Vancouver: : </a:t>
            </a:r>
            <a:r>
              <a:rPr lang="es-EC" sz="1600" dirty="0">
                <a:latin typeface="Arial" panose="020B0604020202020204" pitchFamily="34" charset="0"/>
                <a:cs typeface="Arial" panose="020B0604020202020204" pitchFamily="34" charset="0"/>
              </a:rPr>
              <a:t>https://www.ncbi.nlm.nih.gov/books/NBK310495/</a:t>
            </a:r>
            <a:endParaRPr lang="es-EC" dirty="0">
              <a:latin typeface="Arial" panose="020B0604020202020204" pitchFamily="34" charset="0"/>
              <a:ea typeface="Calibri" panose="020F050202020403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BEB097F9-4AFA-4CD8-B3E9-A3DA4D8732B1}"/>
              </a:ext>
            </a:extLst>
          </p:cNvPr>
          <p:cNvSpPr/>
          <p:nvPr/>
        </p:nvSpPr>
        <p:spPr>
          <a:xfrm>
            <a:off x="4965441" y="1304625"/>
            <a:ext cx="2005357" cy="369332"/>
          </a:xfrm>
          <a:prstGeom prst="rect">
            <a:avLst/>
          </a:prstGeom>
        </p:spPr>
        <p:txBody>
          <a:bodyPr wrap="none">
            <a:spAutoFit/>
          </a:bodyPr>
          <a:lstStyle/>
          <a:p>
            <a:pPr marR="64769" algn="ctr">
              <a:lnSpc>
                <a:spcPct val="100000"/>
              </a:lnSpc>
              <a:spcBef>
                <a:spcPts val="135"/>
              </a:spcBef>
            </a:pPr>
            <a:r>
              <a:rPr lang="es-EC" b="1" dirty="0">
                <a:latin typeface="Century Gothic" panose="020B0502020202020204" pitchFamily="34" charset="0"/>
                <a:cs typeface="Calibri"/>
              </a:rPr>
              <a:t>Links de interés:</a:t>
            </a:r>
            <a:endParaRPr lang="es-EC" dirty="0">
              <a:latin typeface="Century Gothic" panose="020B0502020202020204" pitchFamily="34" charset="0"/>
              <a:cs typeface="Calibri"/>
            </a:endParaRPr>
          </a:p>
        </p:txBody>
      </p:sp>
    </p:spTree>
    <p:extLst>
      <p:ext uri="{BB962C8B-B14F-4D97-AF65-F5344CB8AC3E}">
        <p14:creationId xmlns:p14="http://schemas.microsoft.com/office/powerpoint/2010/main" val="2068687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3523" cy="6857998"/>
          </a:xfrm>
          <a:prstGeom prst="rect">
            <a:avLst/>
          </a:prstGeom>
        </p:spPr>
      </p:pic>
      <p:sp>
        <p:nvSpPr>
          <p:cNvPr id="3" name="object 3"/>
          <p:cNvSpPr txBox="1">
            <a:spLocks noGrp="1"/>
          </p:cNvSpPr>
          <p:nvPr>
            <p:ph type="title"/>
          </p:nvPr>
        </p:nvSpPr>
        <p:spPr>
          <a:xfrm>
            <a:off x="3744595" y="2650388"/>
            <a:ext cx="4705350" cy="1120178"/>
          </a:xfrm>
          <a:prstGeom prst="rect">
            <a:avLst/>
          </a:prstGeom>
        </p:spPr>
        <p:txBody>
          <a:bodyPr vert="horz" wrap="square" lIns="0" tIns="12065" rIns="0" bIns="0" rtlCol="0">
            <a:spAutoFit/>
          </a:bodyPr>
          <a:lstStyle/>
          <a:p>
            <a:pPr marL="12700">
              <a:lnSpc>
                <a:spcPct val="100000"/>
              </a:lnSpc>
              <a:spcBef>
                <a:spcPts val="95"/>
              </a:spcBef>
            </a:pPr>
            <a:r>
              <a:rPr sz="7200" b="1" spc="-5" dirty="0">
                <a:latin typeface="Arial" panose="020B0604020202020204" pitchFamily="34" charset="0"/>
                <a:cs typeface="Arial" panose="020B0604020202020204" pitchFamily="34" charset="0"/>
              </a:rPr>
              <a:t>GRA</a:t>
            </a:r>
            <a:r>
              <a:rPr sz="7200" b="1" spc="-30" dirty="0">
                <a:latin typeface="Arial" panose="020B0604020202020204" pitchFamily="34" charset="0"/>
                <a:cs typeface="Arial" panose="020B0604020202020204" pitchFamily="34" charset="0"/>
              </a:rPr>
              <a:t>C</a:t>
            </a:r>
            <a:r>
              <a:rPr sz="7200" b="1" spc="-5" dirty="0">
                <a:latin typeface="Arial" panose="020B0604020202020204" pitchFamily="34" charset="0"/>
                <a:cs typeface="Arial" panose="020B0604020202020204" pitchFamily="34" charset="0"/>
              </a:rPr>
              <a:t>IAS</a:t>
            </a:r>
            <a:endParaRPr sz="72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F4918CF6-FEE9-4D10-831D-BCCEB2AC6FC3}"/>
              </a:ext>
            </a:extLst>
          </p:cNvPr>
          <p:cNvSpPr/>
          <p:nvPr/>
        </p:nvSpPr>
        <p:spPr>
          <a:xfrm rot="16200000">
            <a:off x="3982629" y="3944438"/>
            <a:ext cx="3811452" cy="45719"/>
          </a:xfrm>
          <a:prstGeom prst="rect">
            <a:avLst/>
          </a:prstGeom>
          <a:solidFill>
            <a:srgbClr val="F7B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 name="CuadroTexto 2">
            <a:extLst>
              <a:ext uri="{FF2B5EF4-FFF2-40B4-BE49-F238E27FC236}">
                <a16:creationId xmlns:a16="http://schemas.microsoft.com/office/drawing/2014/main" id="{C16023A2-5331-20FE-4944-DF3D7FBDA4DE}"/>
              </a:ext>
            </a:extLst>
          </p:cNvPr>
          <p:cNvSpPr txBox="1"/>
          <p:nvPr/>
        </p:nvSpPr>
        <p:spPr>
          <a:xfrm>
            <a:off x="2895600" y="1150147"/>
            <a:ext cx="6092190" cy="707886"/>
          </a:xfrm>
          <a:prstGeom prst="rect">
            <a:avLst/>
          </a:prstGeom>
          <a:noFill/>
        </p:spPr>
        <p:txBody>
          <a:bodyPr wrap="square">
            <a:spAutoFit/>
          </a:bodyPr>
          <a:lstStyle/>
          <a:p>
            <a:pPr algn="ctr"/>
            <a:r>
              <a:rPr lang="es-MX" sz="4000" b="1" dirty="0">
                <a:solidFill>
                  <a:srgbClr val="002060"/>
                </a:solidFill>
                <a:latin typeface="Century Gothic"/>
              </a:rPr>
              <a:t>Contenido</a:t>
            </a:r>
            <a:endParaRPr lang="es-EC" sz="4000" b="1" dirty="0">
              <a:solidFill>
                <a:srgbClr val="002060"/>
              </a:solidFill>
              <a:latin typeface="Century Gothic"/>
            </a:endParaRPr>
          </a:p>
        </p:txBody>
      </p:sp>
      <p:sp>
        <p:nvSpPr>
          <p:cNvPr id="9" name="Rectángulo 8">
            <a:extLst>
              <a:ext uri="{FF2B5EF4-FFF2-40B4-BE49-F238E27FC236}">
                <a16:creationId xmlns:a16="http://schemas.microsoft.com/office/drawing/2014/main" id="{53427277-C0DC-F61F-16F0-8425D921DE4A}"/>
              </a:ext>
            </a:extLst>
          </p:cNvPr>
          <p:cNvSpPr/>
          <p:nvPr/>
        </p:nvSpPr>
        <p:spPr>
          <a:xfrm>
            <a:off x="1676400" y="1981200"/>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pc="55" dirty="0">
                <a:solidFill>
                  <a:srgbClr val="181818"/>
                </a:solidFill>
                <a:latin typeface="Arial" panose="020B0604020202020204" pitchFamily="34" charset="0"/>
                <a:cs typeface="Arial" panose="020B0604020202020204" pitchFamily="34" charset="0"/>
              </a:rPr>
              <a:t>¿</a:t>
            </a:r>
            <a:r>
              <a:rPr lang="es-MX" sz="1800" spc="55" dirty="0">
                <a:solidFill>
                  <a:srgbClr val="181818"/>
                </a:solidFill>
                <a:latin typeface="Arial" panose="020B0604020202020204" pitchFamily="34" charset="0"/>
                <a:cs typeface="Arial" panose="020B0604020202020204" pitchFamily="34" charset="0"/>
              </a:rPr>
              <a:t>Qué</a:t>
            </a:r>
            <a:r>
              <a:rPr lang="es-MX" sz="1800" spc="-80" dirty="0">
                <a:solidFill>
                  <a:srgbClr val="181818"/>
                </a:solidFill>
                <a:latin typeface="Arial" panose="020B0604020202020204" pitchFamily="34" charset="0"/>
                <a:cs typeface="Arial" panose="020B0604020202020204" pitchFamily="34" charset="0"/>
              </a:rPr>
              <a:t> </a:t>
            </a:r>
            <a:r>
              <a:rPr lang="es-MX" sz="1800" spc="20" dirty="0">
                <a:solidFill>
                  <a:srgbClr val="181818"/>
                </a:solidFill>
                <a:latin typeface="Arial" panose="020B0604020202020204" pitchFamily="34" charset="0"/>
                <a:cs typeface="Arial" panose="020B0604020202020204" pitchFamily="34" charset="0"/>
              </a:rPr>
              <a:t>son</a:t>
            </a:r>
            <a:r>
              <a:rPr lang="es-MX" sz="1800" spc="-80" dirty="0">
                <a:solidFill>
                  <a:srgbClr val="181818"/>
                </a:solidFill>
                <a:latin typeface="Arial" panose="020B0604020202020204" pitchFamily="34" charset="0"/>
                <a:cs typeface="Arial" panose="020B0604020202020204" pitchFamily="34" charset="0"/>
              </a:rPr>
              <a:t> </a:t>
            </a:r>
            <a:r>
              <a:rPr lang="es-MX" sz="1800" spc="35" dirty="0">
                <a:solidFill>
                  <a:srgbClr val="181818"/>
                </a:solidFill>
                <a:latin typeface="Arial" panose="020B0604020202020204" pitchFamily="34" charset="0"/>
                <a:cs typeface="Arial" panose="020B0604020202020204" pitchFamily="34" charset="0"/>
              </a:rPr>
              <a:t>las</a:t>
            </a:r>
            <a:r>
              <a:rPr lang="es-MX" sz="1800" spc="-95" dirty="0">
                <a:solidFill>
                  <a:srgbClr val="181818"/>
                </a:solidFill>
                <a:latin typeface="Arial" panose="020B0604020202020204" pitchFamily="34" charset="0"/>
                <a:cs typeface="Arial" panose="020B0604020202020204" pitchFamily="34" charset="0"/>
              </a:rPr>
              <a:t> </a:t>
            </a:r>
            <a:r>
              <a:rPr lang="es-MX" sz="1800" spc="45" dirty="0">
                <a:solidFill>
                  <a:srgbClr val="181818"/>
                </a:solidFill>
                <a:latin typeface="Arial" panose="020B0604020202020204" pitchFamily="34" charset="0"/>
                <a:cs typeface="Arial" panose="020B0604020202020204" pitchFamily="34" charset="0"/>
              </a:rPr>
              <a:t>normas </a:t>
            </a:r>
            <a:r>
              <a:rPr lang="es-MX" sz="1800" spc="-365" dirty="0">
                <a:solidFill>
                  <a:srgbClr val="181818"/>
                </a:solidFill>
                <a:latin typeface="Arial" panose="020B0604020202020204" pitchFamily="34" charset="0"/>
                <a:cs typeface="Arial" panose="020B0604020202020204" pitchFamily="34" charset="0"/>
              </a:rPr>
              <a:t> </a:t>
            </a:r>
            <a:r>
              <a:rPr lang="es-MX" sz="1800" spc="55" dirty="0">
                <a:solidFill>
                  <a:srgbClr val="181818"/>
                </a:solidFill>
                <a:latin typeface="Arial" panose="020B0604020202020204" pitchFamily="34" charset="0"/>
                <a:cs typeface="Arial" panose="020B0604020202020204" pitchFamily="34" charset="0"/>
              </a:rPr>
              <a:t>Vancouver?</a:t>
            </a:r>
            <a:endParaRPr lang="es-MX" sz="1800" dirty="0">
              <a:latin typeface="Arial" panose="020B0604020202020204" pitchFamily="34" charset="0"/>
              <a:cs typeface="Arial" panose="020B0604020202020204" pitchFamily="34" charset="0"/>
            </a:endParaRPr>
          </a:p>
          <a:p>
            <a:pPr algn="ctr"/>
            <a:endParaRPr lang="es-EC" dirty="0"/>
          </a:p>
        </p:txBody>
      </p:sp>
      <p:sp>
        <p:nvSpPr>
          <p:cNvPr id="10" name="Rectángulo 9">
            <a:extLst>
              <a:ext uri="{FF2B5EF4-FFF2-40B4-BE49-F238E27FC236}">
                <a16:creationId xmlns:a16="http://schemas.microsoft.com/office/drawing/2014/main" id="{7078C7BD-1577-35F6-40E7-25DEFD61BAA7}"/>
              </a:ext>
            </a:extLst>
          </p:cNvPr>
          <p:cNvSpPr/>
          <p:nvPr/>
        </p:nvSpPr>
        <p:spPr>
          <a:xfrm>
            <a:off x="1667312" y="3062681"/>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1800" spc="55" dirty="0">
              <a:solidFill>
                <a:srgbClr val="181818"/>
              </a:solidFill>
              <a:latin typeface="Ariel"/>
              <a:cs typeface="Lucida Sans Unicode"/>
            </a:endParaRPr>
          </a:p>
          <a:p>
            <a:pPr algn="ctr"/>
            <a:r>
              <a:rPr lang="es-MX" sz="1800" spc="55" dirty="0">
                <a:solidFill>
                  <a:srgbClr val="181818"/>
                </a:solidFill>
                <a:latin typeface="Arial" panose="020B0604020202020204" pitchFamily="34" charset="0"/>
                <a:cs typeface="Arial" panose="020B0604020202020204" pitchFamily="34" charset="0"/>
              </a:rPr>
              <a:t>Formato</a:t>
            </a:r>
            <a:endParaRPr lang="es-MX" sz="1800" dirty="0">
              <a:latin typeface="Arial" panose="020B0604020202020204" pitchFamily="34" charset="0"/>
              <a:cs typeface="Arial" panose="020B0604020202020204" pitchFamily="34" charset="0"/>
            </a:endParaRPr>
          </a:p>
          <a:p>
            <a:pPr algn="ctr"/>
            <a:endParaRPr lang="es-EC" dirty="0"/>
          </a:p>
        </p:txBody>
      </p:sp>
      <p:sp>
        <p:nvSpPr>
          <p:cNvPr id="12" name="Rectángulo 11">
            <a:extLst>
              <a:ext uri="{FF2B5EF4-FFF2-40B4-BE49-F238E27FC236}">
                <a16:creationId xmlns:a16="http://schemas.microsoft.com/office/drawing/2014/main" id="{018305EC-065C-F03D-82D6-632402FD3607}"/>
              </a:ext>
            </a:extLst>
          </p:cNvPr>
          <p:cNvSpPr/>
          <p:nvPr/>
        </p:nvSpPr>
        <p:spPr>
          <a:xfrm>
            <a:off x="1676400" y="4114800"/>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1800" spc="55" dirty="0">
              <a:solidFill>
                <a:srgbClr val="181818"/>
              </a:solidFill>
              <a:latin typeface="Ariel"/>
              <a:cs typeface="Lucida Sans Unicode"/>
            </a:endParaRPr>
          </a:p>
          <a:p>
            <a:pPr algn="ctr"/>
            <a:r>
              <a:rPr lang="es-MX" sz="1800" spc="55" dirty="0">
                <a:solidFill>
                  <a:srgbClr val="181818"/>
                </a:solidFill>
                <a:latin typeface="Arial" panose="020B0604020202020204" pitchFamily="34" charset="0"/>
                <a:cs typeface="Arial" panose="020B0604020202020204" pitchFamily="34" charset="0"/>
              </a:rPr>
              <a:t>Importancia</a:t>
            </a:r>
            <a:endParaRPr lang="es-MX" sz="1800" dirty="0">
              <a:latin typeface="Arial" panose="020B0604020202020204" pitchFamily="34" charset="0"/>
              <a:cs typeface="Arial" panose="020B0604020202020204" pitchFamily="34" charset="0"/>
            </a:endParaRPr>
          </a:p>
          <a:p>
            <a:pPr algn="ctr"/>
            <a:endParaRPr lang="es-EC" dirty="0"/>
          </a:p>
        </p:txBody>
      </p:sp>
      <p:sp>
        <p:nvSpPr>
          <p:cNvPr id="14" name="Rectángulo 13">
            <a:extLst>
              <a:ext uri="{FF2B5EF4-FFF2-40B4-BE49-F238E27FC236}">
                <a16:creationId xmlns:a16="http://schemas.microsoft.com/office/drawing/2014/main" id="{386EB5CB-5CD4-EA20-0632-AEF4BDA2DAD1}"/>
              </a:ext>
            </a:extLst>
          </p:cNvPr>
          <p:cNvSpPr/>
          <p:nvPr/>
        </p:nvSpPr>
        <p:spPr>
          <a:xfrm>
            <a:off x="7086600" y="2930155"/>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pc="55" dirty="0">
              <a:solidFill>
                <a:srgbClr val="181818"/>
              </a:solidFill>
              <a:latin typeface="Arial" panose="020B0604020202020204" pitchFamily="34" charset="0"/>
              <a:cs typeface="Arial" panose="020B0604020202020204" pitchFamily="34" charset="0"/>
            </a:endParaRPr>
          </a:p>
          <a:p>
            <a:pPr algn="ctr"/>
            <a:r>
              <a:rPr lang="es-MX" spc="55" dirty="0">
                <a:solidFill>
                  <a:srgbClr val="181818"/>
                </a:solidFill>
                <a:latin typeface="Arial" panose="020B0604020202020204" pitchFamily="34" charset="0"/>
                <a:cs typeface="Arial" panose="020B0604020202020204" pitchFamily="34" charset="0"/>
              </a:rPr>
              <a:t>Tablas</a:t>
            </a:r>
            <a:endParaRPr lang="es-MX" sz="1800" dirty="0">
              <a:latin typeface="Arial" panose="020B0604020202020204" pitchFamily="34" charset="0"/>
              <a:cs typeface="Arial" panose="020B0604020202020204" pitchFamily="34" charset="0"/>
            </a:endParaRPr>
          </a:p>
          <a:p>
            <a:pPr algn="ctr"/>
            <a:endParaRPr lang="es-EC" dirty="0"/>
          </a:p>
        </p:txBody>
      </p:sp>
      <p:sp>
        <p:nvSpPr>
          <p:cNvPr id="15" name="Rectángulo 14">
            <a:extLst>
              <a:ext uri="{FF2B5EF4-FFF2-40B4-BE49-F238E27FC236}">
                <a16:creationId xmlns:a16="http://schemas.microsoft.com/office/drawing/2014/main" id="{A86D8297-DD51-0B6E-BD75-FD19347EA542}"/>
              </a:ext>
            </a:extLst>
          </p:cNvPr>
          <p:cNvSpPr/>
          <p:nvPr/>
        </p:nvSpPr>
        <p:spPr>
          <a:xfrm>
            <a:off x="7086600" y="3967297"/>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pc="55" dirty="0">
              <a:solidFill>
                <a:srgbClr val="181818"/>
              </a:solidFill>
              <a:latin typeface="Arial" panose="020B0604020202020204" pitchFamily="34" charset="0"/>
              <a:cs typeface="Arial" panose="020B0604020202020204" pitchFamily="34" charset="0"/>
            </a:endParaRPr>
          </a:p>
          <a:p>
            <a:pPr algn="ctr"/>
            <a:r>
              <a:rPr lang="es-MX" spc="55" dirty="0">
                <a:solidFill>
                  <a:srgbClr val="181818"/>
                </a:solidFill>
                <a:latin typeface="Arial" panose="020B0604020202020204" pitchFamily="34" charset="0"/>
                <a:cs typeface="Arial" panose="020B0604020202020204" pitchFamily="34" charset="0"/>
              </a:rPr>
              <a:t>Figuras</a:t>
            </a:r>
            <a:endParaRPr lang="es-MX" sz="1800" dirty="0">
              <a:latin typeface="Arial" panose="020B0604020202020204" pitchFamily="34" charset="0"/>
              <a:cs typeface="Arial" panose="020B0604020202020204" pitchFamily="34" charset="0"/>
            </a:endParaRPr>
          </a:p>
          <a:p>
            <a:pPr algn="ctr"/>
            <a:endParaRPr lang="es-EC" dirty="0"/>
          </a:p>
        </p:txBody>
      </p:sp>
      <p:sp>
        <p:nvSpPr>
          <p:cNvPr id="16" name="Rectángulo 15">
            <a:extLst>
              <a:ext uri="{FF2B5EF4-FFF2-40B4-BE49-F238E27FC236}">
                <a16:creationId xmlns:a16="http://schemas.microsoft.com/office/drawing/2014/main" id="{08C5190D-D18A-6F0B-2BCF-A6B10750EA92}"/>
              </a:ext>
            </a:extLst>
          </p:cNvPr>
          <p:cNvSpPr/>
          <p:nvPr/>
        </p:nvSpPr>
        <p:spPr>
          <a:xfrm>
            <a:off x="7086600" y="1830601"/>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pc="55" dirty="0">
              <a:solidFill>
                <a:srgbClr val="181818"/>
              </a:solidFill>
              <a:latin typeface="Arial" panose="020B0604020202020204" pitchFamily="34" charset="0"/>
              <a:cs typeface="Arial" panose="020B0604020202020204" pitchFamily="34" charset="0"/>
            </a:endParaRPr>
          </a:p>
          <a:p>
            <a:pPr algn="ctr"/>
            <a:r>
              <a:rPr lang="es-MX" spc="55" dirty="0">
                <a:solidFill>
                  <a:srgbClr val="181818"/>
                </a:solidFill>
                <a:latin typeface="Arial" panose="020B0604020202020204" pitchFamily="34" charset="0"/>
                <a:cs typeface="Arial" panose="020B0604020202020204" pitchFamily="34" charset="0"/>
              </a:rPr>
              <a:t>Citas</a:t>
            </a:r>
            <a:endParaRPr lang="es-MX" sz="1800" dirty="0">
              <a:latin typeface="Arial" panose="020B0604020202020204" pitchFamily="34" charset="0"/>
              <a:cs typeface="Arial" panose="020B0604020202020204" pitchFamily="34" charset="0"/>
            </a:endParaRPr>
          </a:p>
          <a:p>
            <a:pPr algn="ctr"/>
            <a:endParaRPr lang="es-EC" dirty="0"/>
          </a:p>
        </p:txBody>
      </p:sp>
      <p:sp>
        <p:nvSpPr>
          <p:cNvPr id="17" name="Rectángulo 16">
            <a:extLst>
              <a:ext uri="{FF2B5EF4-FFF2-40B4-BE49-F238E27FC236}">
                <a16:creationId xmlns:a16="http://schemas.microsoft.com/office/drawing/2014/main" id="{EE2B3C90-1052-DE54-B760-ED5888A26C46}"/>
              </a:ext>
            </a:extLst>
          </p:cNvPr>
          <p:cNvSpPr/>
          <p:nvPr/>
        </p:nvSpPr>
        <p:spPr>
          <a:xfrm>
            <a:off x="7086600" y="5051281"/>
            <a:ext cx="2895600" cy="83820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pc="55" dirty="0">
              <a:solidFill>
                <a:srgbClr val="181818"/>
              </a:solidFill>
              <a:latin typeface="Arial" panose="020B0604020202020204" pitchFamily="34" charset="0"/>
              <a:cs typeface="Arial" panose="020B0604020202020204" pitchFamily="34" charset="0"/>
            </a:endParaRPr>
          </a:p>
          <a:p>
            <a:pPr algn="ctr"/>
            <a:r>
              <a:rPr lang="es-MX" spc="55" dirty="0">
                <a:solidFill>
                  <a:srgbClr val="181818"/>
                </a:solidFill>
                <a:latin typeface="Arial" panose="020B0604020202020204" pitchFamily="34" charset="0"/>
                <a:cs typeface="Arial" panose="020B0604020202020204" pitchFamily="34" charset="0"/>
              </a:rPr>
              <a:t>Referencias</a:t>
            </a:r>
            <a:r>
              <a:rPr lang="es-MX" spc="55" dirty="0">
                <a:solidFill>
                  <a:srgbClr val="181818"/>
                </a:solidFill>
                <a:latin typeface="Lucida Sans Unicode"/>
                <a:cs typeface="Lucida Sans Unicode"/>
              </a:rPr>
              <a:t> </a:t>
            </a:r>
            <a:endParaRPr lang="es-MX" sz="1800" dirty="0">
              <a:latin typeface="Lucida Sans Unicode"/>
              <a:cs typeface="Lucida Sans Unicode"/>
            </a:endParaRPr>
          </a:p>
          <a:p>
            <a:pPr algn="ctr"/>
            <a:endParaRPr lang="es-EC" dirty="0"/>
          </a:p>
        </p:txBody>
      </p:sp>
    </p:spTree>
    <p:extLst>
      <p:ext uri="{BB962C8B-B14F-4D97-AF65-F5344CB8AC3E}">
        <p14:creationId xmlns:p14="http://schemas.microsoft.com/office/powerpoint/2010/main" val="15411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E02E5A9-81F5-4DD9-8530-DFA7C4C9F909}"/>
              </a:ext>
            </a:extLst>
          </p:cNvPr>
          <p:cNvSpPr/>
          <p:nvPr/>
        </p:nvSpPr>
        <p:spPr>
          <a:xfrm>
            <a:off x="838200" y="1022684"/>
            <a:ext cx="10210800" cy="1121654"/>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a:t>
            </a:r>
            <a:r>
              <a:rPr lang="es-MX" sz="2800" b="1" spc="-10" dirty="0">
                <a:solidFill>
                  <a:srgbClr val="181818"/>
                </a:solidFill>
                <a:latin typeface="Arial" panose="020B0604020202020204" pitchFamily="34" charset="0"/>
                <a:cs typeface="Arial" panose="020B0604020202020204" pitchFamily="34" charset="0"/>
              </a:rPr>
              <a:t>Q</a:t>
            </a:r>
            <a:r>
              <a:rPr lang="es-MX" sz="2800" b="1" spc="65" dirty="0">
                <a:solidFill>
                  <a:srgbClr val="181818"/>
                </a:solidFill>
                <a:latin typeface="Arial" panose="020B0604020202020204" pitchFamily="34" charset="0"/>
                <a:cs typeface="Arial" panose="020B0604020202020204" pitchFamily="34" charset="0"/>
              </a:rPr>
              <a:t>ué</a:t>
            </a:r>
            <a:r>
              <a:rPr lang="es-MX" sz="2800" b="1" spc="-215" dirty="0">
                <a:solidFill>
                  <a:srgbClr val="181818"/>
                </a:solidFill>
                <a:latin typeface="Arial" panose="020B0604020202020204" pitchFamily="34" charset="0"/>
                <a:cs typeface="Arial" panose="020B0604020202020204" pitchFamily="34" charset="0"/>
              </a:rPr>
              <a:t> </a:t>
            </a:r>
            <a:r>
              <a:rPr lang="es-MX" sz="2800" b="1" spc="75" dirty="0">
                <a:solidFill>
                  <a:srgbClr val="181818"/>
                </a:solidFill>
                <a:latin typeface="Arial" panose="020B0604020202020204" pitchFamily="34" charset="0"/>
                <a:cs typeface="Arial" panose="020B0604020202020204" pitchFamily="34" charset="0"/>
              </a:rPr>
              <a:t>son</a:t>
            </a:r>
            <a:r>
              <a:rPr lang="es-MX" sz="2800" b="1" spc="-210" dirty="0">
                <a:solidFill>
                  <a:srgbClr val="181818"/>
                </a:solidFill>
                <a:latin typeface="Arial" panose="020B0604020202020204" pitchFamily="34" charset="0"/>
                <a:cs typeface="Arial" panose="020B0604020202020204" pitchFamily="34" charset="0"/>
              </a:rPr>
              <a:t> </a:t>
            </a:r>
            <a:r>
              <a:rPr lang="es-MX" sz="2800" b="1" spc="90" dirty="0">
                <a:solidFill>
                  <a:srgbClr val="181818"/>
                </a:solidFill>
                <a:latin typeface="Arial" panose="020B0604020202020204" pitchFamily="34" charset="0"/>
                <a:cs typeface="Arial" panose="020B0604020202020204" pitchFamily="34" charset="0"/>
              </a:rPr>
              <a:t>las</a:t>
            </a:r>
            <a:r>
              <a:rPr lang="es-MX" sz="2800" b="1" spc="-190" dirty="0">
                <a:solidFill>
                  <a:srgbClr val="181818"/>
                </a:solidFill>
                <a:latin typeface="Arial" panose="020B0604020202020204" pitchFamily="34" charset="0"/>
                <a:cs typeface="Arial" panose="020B0604020202020204" pitchFamily="34" charset="0"/>
              </a:rPr>
              <a:t> </a:t>
            </a:r>
            <a:r>
              <a:rPr lang="es-MX" sz="2800" b="1" spc="65" dirty="0">
                <a:solidFill>
                  <a:srgbClr val="181818"/>
                </a:solidFill>
                <a:latin typeface="Arial" panose="020B0604020202020204" pitchFamily="34" charset="0"/>
                <a:cs typeface="Arial" panose="020B0604020202020204" pitchFamily="34" charset="0"/>
              </a:rPr>
              <a:t>n</a:t>
            </a:r>
            <a:r>
              <a:rPr lang="es-MX" sz="2800" b="1" spc="50" dirty="0">
                <a:solidFill>
                  <a:srgbClr val="181818"/>
                </a:solidFill>
                <a:latin typeface="Arial" panose="020B0604020202020204" pitchFamily="34" charset="0"/>
                <a:cs typeface="Arial" panose="020B0604020202020204" pitchFamily="34" charset="0"/>
              </a:rPr>
              <a:t>o</a:t>
            </a:r>
            <a:r>
              <a:rPr lang="es-MX" sz="2800" b="1" spc="150" dirty="0">
                <a:solidFill>
                  <a:srgbClr val="181818"/>
                </a:solidFill>
                <a:latin typeface="Arial" panose="020B0604020202020204" pitchFamily="34" charset="0"/>
                <a:cs typeface="Arial" panose="020B0604020202020204" pitchFamily="34" charset="0"/>
              </a:rPr>
              <a:t>rm</a:t>
            </a:r>
            <a:r>
              <a:rPr lang="es-MX" sz="2800" b="1" spc="135" dirty="0">
                <a:solidFill>
                  <a:srgbClr val="181818"/>
                </a:solidFill>
                <a:latin typeface="Arial" panose="020B0604020202020204" pitchFamily="34" charset="0"/>
                <a:cs typeface="Arial" panose="020B0604020202020204" pitchFamily="34" charset="0"/>
              </a:rPr>
              <a:t>a</a:t>
            </a:r>
            <a:r>
              <a:rPr lang="es-MX" sz="2800" b="1" spc="70" dirty="0">
                <a:solidFill>
                  <a:srgbClr val="181818"/>
                </a:solidFill>
                <a:latin typeface="Arial" panose="020B0604020202020204" pitchFamily="34" charset="0"/>
                <a:cs typeface="Arial" panose="020B0604020202020204" pitchFamily="34" charset="0"/>
              </a:rPr>
              <a:t>s </a:t>
            </a:r>
            <a:r>
              <a:rPr lang="es-MX" sz="2800" b="1" spc="80" dirty="0">
                <a:solidFill>
                  <a:srgbClr val="181818"/>
                </a:solidFill>
                <a:latin typeface="Arial" panose="020B0604020202020204" pitchFamily="34" charset="0"/>
                <a:cs typeface="Arial" panose="020B0604020202020204" pitchFamily="34" charset="0"/>
              </a:rPr>
              <a:t>Vancouver?</a:t>
            </a:r>
            <a:endParaRPr lang="es-MX" sz="2800" dirty="0">
              <a:latin typeface="Arial" panose="020B0604020202020204" pitchFamily="34" charset="0"/>
              <a:cs typeface="Arial" panose="020B0604020202020204" pitchFamily="34" charset="0"/>
            </a:endParaRPr>
          </a:p>
          <a:p>
            <a:pPr algn="just">
              <a:lnSpc>
                <a:spcPct val="150000"/>
              </a:lnSpc>
            </a:pPr>
            <a:endParaRPr lang="es-EC" sz="1900" dirty="0">
              <a:latin typeface="Century Gothic" panose="020B0502020202020204" pitchFamily="34" charset="0"/>
            </a:endParaRPr>
          </a:p>
        </p:txBody>
      </p:sp>
      <p:sp>
        <p:nvSpPr>
          <p:cNvPr id="2" name="Rectángulo 1">
            <a:extLst>
              <a:ext uri="{FF2B5EF4-FFF2-40B4-BE49-F238E27FC236}">
                <a16:creationId xmlns:a16="http://schemas.microsoft.com/office/drawing/2014/main" id="{E11E4F51-CEF3-4862-B1D6-5A69B40BDF64}"/>
              </a:ext>
            </a:extLst>
          </p:cNvPr>
          <p:cNvSpPr/>
          <p:nvPr/>
        </p:nvSpPr>
        <p:spPr>
          <a:xfrm>
            <a:off x="838199" y="2514600"/>
            <a:ext cx="10210799" cy="27432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2700" marR="5080" algn="just">
              <a:lnSpc>
                <a:spcPct val="200000"/>
              </a:lnSpc>
              <a:spcBef>
                <a:spcPts val="100"/>
              </a:spcBef>
            </a:pPr>
            <a:r>
              <a:rPr lang="es-ES" sz="2400" dirty="0">
                <a:solidFill>
                  <a:schemeClr val="tx1"/>
                </a:solidFill>
                <a:latin typeface="Arial" panose="020B0604020202020204" pitchFamily="34" charset="0"/>
                <a:cs typeface="Arial" panose="020B0604020202020204" pitchFamily="34" charset="0"/>
              </a:rPr>
              <a:t>Son un conjunto de reglas y pautas utilizadas en el ámbito académico para la presentación de trabajos científicos, principalmente en el campo de la medicina y ciencias de la salud.</a:t>
            </a:r>
            <a:endParaRPr lang="es-EC"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362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F4918CF6-FEE9-4D10-831D-BCCEB2AC6FC3}"/>
              </a:ext>
            </a:extLst>
          </p:cNvPr>
          <p:cNvSpPr/>
          <p:nvPr/>
        </p:nvSpPr>
        <p:spPr>
          <a:xfrm rot="16200000">
            <a:off x="9919069" y="3289667"/>
            <a:ext cx="2488463" cy="76202"/>
          </a:xfrm>
          <a:prstGeom prst="rect">
            <a:avLst/>
          </a:prstGeom>
          <a:solidFill>
            <a:srgbClr val="F7B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Rectángulo 22">
            <a:extLst>
              <a:ext uri="{FF2B5EF4-FFF2-40B4-BE49-F238E27FC236}">
                <a16:creationId xmlns:a16="http://schemas.microsoft.com/office/drawing/2014/main" id="{EF8EB5C4-EE2C-07F9-37A4-EFE3307A99A6}"/>
              </a:ext>
            </a:extLst>
          </p:cNvPr>
          <p:cNvSpPr/>
          <p:nvPr/>
        </p:nvSpPr>
        <p:spPr>
          <a:xfrm>
            <a:off x="2362200" y="1823549"/>
            <a:ext cx="2517811" cy="711311"/>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panose="020B0604020202020204" pitchFamily="34" charset="0"/>
                <a:cs typeface="Arial" panose="020B0604020202020204" pitchFamily="34" charset="0"/>
              </a:rPr>
              <a:t>Hoja</a:t>
            </a:r>
            <a:endParaRPr lang="es-EC" dirty="0">
              <a:solidFill>
                <a:schemeClr val="tx1"/>
              </a:solidFill>
              <a:latin typeface="Arial" panose="020B0604020202020204" pitchFamily="34" charset="0"/>
              <a:cs typeface="Arial" panose="020B0604020202020204" pitchFamily="34" charset="0"/>
            </a:endParaRPr>
          </a:p>
        </p:txBody>
      </p:sp>
      <p:sp>
        <p:nvSpPr>
          <p:cNvPr id="24" name="Rectángulo 23">
            <a:extLst>
              <a:ext uri="{FF2B5EF4-FFF2-40B4-BE49-F238E27FC236}">
                <a16:creationId xmlns:a16="http://schemas.microsoft.com/office/drawing/2014/main" id="{36680702-99BB-33F5-F552-C086CEDEB9A1}"/>
              </a:ext>
            </a:extLst>
          </p:cNvPr>
          <p:cNvSpPr/>
          <p:nvPr/>
        </p:nvSpPr>
        <p:spPr>
          <a:xfrm>
            <a:off x="2371386" y="2980069"/>
            <a:ext cx="2517811" cy="711311"/>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panose="020B0604020202020204" pitchFamily="34" charset="0"/>
                <a:cs typeface="Arial" panose="020B0604020202020204" pitchFamily="34" charset="0"/>
              </a:rPr>
              <a:t>Interlineado</a:t>
            </a:r>
            <a:endParaRPr lang="es-EC" dirty="0">
              <a:solidFill>
                <a:schemeClr val="tx1"/>
              </a:solidFill>
              <a:latin typeface="Arial" panose="020B0604020202020204" pitchFamily="34" charset="0"/>
              <a:cs typeface="Arial" panose="020B0604020202020204" pitchFamily="34" charset="0"/>
            </a:endParaRPr>
          </a:p>
        </p:txBody>
      </p:sp>
      <p:sp>
        <p:nvSpPr>
          <p:cNvPr id="25" name="Rectángulo 24">
            <a:extLst>
              <a:ext uri="{FF2B5EF4-FFF2-40B4-BE49-F238E27FC236}">
                <a16:creationId xmlns:a16="http://schemas.microsoft.com/office/drawing/2014/main" id="{244844DD-70D9-3CCD-A9F6-41BA1F6F4EC7}"/>
              </a:ext>
            </a:extLst>
          </p:cNvPr>
          <p:cNvSpPr/>
          <p:nvPr/>
        </p:nvSpPr>
        <p:spPr>
          <a:xfrm>
            <a:off x="2362200" y="3967485"/>
            <a:ext cx="2517811" cy="711311"/>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panose="020B0604020202020204" pitchFamily="34" charset="0"/>
                <a:cs typeface="Arial" panose="020B0604020202020204" pitchFamily="34" charset="0"/>
              </a:rPr>
              <a:t>Tipo de letra</a:t>
            </a:r>
            <a:endParaRPr lang="es-EC" dirty="0">
              <a:solidFill>
                <a:schemeClr val="tx1"/>
              </a:solidFill>
              <a:latin typeface="Arial" panose="020B0604020202020204" pitchFamily="34" charset="0"/>
              <a:cs typeface="Arial" panose="020B0604020202020204" pitchFamily="34" charset="0"/>
            </a:endParaRPr>
          </a:p>
        </p:txBody>
      </p:sp>
      <p:sp>
        <p:nvSpPr>
          <p:cNvPr id="26" name="Rectángulo 25">
            <a:extLst>
              <a:ext uri="{FF2B5EF4-FFF2-40B4-BE49-F238E27FC236}">
                <a16:creationId xmlns:a16="http://schemas.microsoft.com/office/drawing/2014/main" id="{9ECEADAC-8C6A-0E81-9A2B-673F9B6CB1F8}"/>
              </a:ext>
            </a:extLst>
          </p:cNvPr>
          <p:cNvSpPr/>
          <p:nvPr/>
        </p:nvSpPr>
        <p:spPr>
          <a:xfrm>
            <a:off x="2362200" y="5022703"/>
            <a:ext cx="2517811" cy="711311"/>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latin typeface="Arial" panose="020B0604020202020204" pitchFamily="34" charset="0"/>
                <a:cs typeface="Arial" panose="020B0604020202020204" pitchFamily="34" charset="0"/>
              </a:rPr>
              <a:t>Numeración de página</a:t>
            </a:r>
            <a:endParaRPr lang="es-EC" dirty="0">
              <a:solidFill>
                <a:schemeClr val="tx1"/>
              </a:solidFill>
              <a:latin typeface="Arial" panose="020B0604020202020204" pitchFamily="34" charset="0"/>
              <a:cs typeface="Arial" panose="020B0604020202020204" pitchFamily="34" charset="0"/>
            </a:endParaRPr>
          </a:p>
        </p:txBody>
      </p:sp>
      <p:sp>
        <p:nvSpPr>
          <p:cNvPr id="27" name="object 24">
            <a:extLst>
              <a:ext uri="{FF2B5EF4-FFF2-40B4-BE49-F238E27FC236}">
                <a16:creationId xmlns:a16="http://schemas.microsoft.com/office/drawing/2014/main" id="{E5E91F05-9311-08ED-A86D-E45FFEE8C7B6}"/>
              </a:ext>
            </a:extLst>
          </p:cNvPr>
          <p:cNvSpPr txBox="1"/>
          <p:nvPr/>
        </p:nvSpPr>
        <p:spPr>
          <a:xfrm>
            <a:off x="6324600" y="1770944"/>
            <a:ext cx="3962400" cy="856645"/>
          </a:xfrm>
          <a:prstGeom prst="rect">
            <a:avLst/>
          </a:prstGeom>
        </p:spPr>
        <p:txBody>
          <a:bodyPr vert="horz" wrap="square" lIns="0" tIns="12700" rIns="0" bIns="0" rtlCol="0">
            <a:spAutoFit/>
          </a:bodyPr>
          <a:lstStyle/>
          <a:p>
            <a:pPr marL="1270" algn="ctr">
              <a:lnSpc>
                <a:spcPct val="100000"/>
              </a:lnSpc>
              <a:spcBef>
                <a:spcPts val="100"/>
              </a:spcBef>
            </a:pPr>
            <a:r>
              <a:rPr lang="es-EC" spc="-80" dirty="0">
                <a:solidFill>
                  <a:srgbClr val="181818"/>
                </a:solidFill>
                <a:latin typeface="Arial" panose="020B0604020202020204" pitchFamily="34" charset="0"/>
                <a:cs typeface="Arial" panose="020B0604020202020204" pitchFamily="34" charset="0"/>
              </a:rPr>
              <a:t>A4</a:t>
            </a:r>
            <a:r>
              <a:rPr spc="-80" dirty="0">
                <a:solidFill>
                  <a:srgbClr val="181818"/>
                </a:solidFill>
                <a:latin typeface="Arial" panose="020B0604020202020204" pitchFamily="34" charset="0"/>
                <a:cs typeface="Arial" panose="020B0604020202020204" pitchFamily="34" charset="0"/>
              </a:rPr>
              <a:t> </a:t>
            </a:r>
            <a:r>
              <a:rPr spc="-40" dirty="0">
                <a:solidFill>
                  <a:srgbClr val="181818"/>
                </a:solidFill>
                <a:latin typeface="Arial" panose="020B0604020202020204" pitchFamily="34" charset="0"/>
                <a:cs typeface="Arial" panose="020B0604020202020204" pitchFamily="34" charset="0"/>
              </a:rPr>
              <a:t>(</a:t>
            </a:r>
            <a:r>
              <a:rPr lang="es-ES" spc="-75" dirty="0">
                <a:solidFill>
                  <a:srgbClr val="181818"/>
                </a:solidFill>
                <a:latin typeface="Arial" panose="020B0604020202020204" pitchFamily="34" charset="0"/>
                <a:cs typeface="Arial" panose="020B0604020202020204" pitchFamily="34" charset="0"/>
              </a:rPr>
              <a:t>21 cm </a:t>
            </a:r>
            <a:r>
              <a:rPr spc="-114" dirty="0">
                <a:solidFill>
                  <a:srgbClr val="181818"/>
                </a:solidFill>
                <a:latin typeface="Arial" panose="020B0604020202020204" pitchFamily="34" charset="0"/>
                <a:cs typeface="Arial" panose="020B0604020202020204" pitchFamily="34" charset="0"/>
              </a:rPr>
              <a:t>x</a:t>
            </a:r>
            <a:r>
              <a:rPr lang="es-ES" spc="-75" dirty="0">
                <a:solidFill>
                  <a:srgbClr val="181818"/>
                </a:solidFill>
                <a:latin typeface="Arial" panose="020B0604020202020204" pitchFamily="34" charset="0"/>
                <a:cs typeface="Arial" panose="020B0604020202020204" pitchFamily="34" charset="0"/>
              </a:rPr>
              <a:t> 29,7 cm)</a:t>
            </a:r>
          </a:p>
          <a:p>
            <a:pPr marL="1270" algn="ctr">
              <a:lnSpc>
                <a:spcPct val="100000"/>
              </a:lnSpc>
              <a:spcBef>
                <a:spcPts val="100"/>
              </a:spcBef>
            </a:pPr>
            <a:r>
              <a:rPr b="1" spc="30" dirty="0" err="1">
                <a:solidFill>
                  <a:srgbClr val="181818"/>
                </a:solidFill>
                <a:latin typeface="Arial" panose="020B0604020202020204" pitchFamily="34" charset="0"/>
                <a:cs typeface="Arial" panose="020B0604020202020204" pitchFamily="34" charset="0"/>
              </a:rPr>
              <a:t>Márgenes</a:t>
            </a:r>
            <a:r>
              <a:rPr b="1" spc="-5" dirty="0">
                <a:solidFill>
                  <a:srgbClr val="181818"/>
                </a:solidFill>
                <a:latin typeface="Arial" panose="020B0604020202020204" pitchFamily="34" charset="0"/>
                <a:cs typeface="Arial" panose="020B0604020202020204" pitchFamily="34" charset="0"/>
              </a:rPr>
              <a:t> </a:t>
            </a:r>
            <a:r>
              <a:rPr lang="es-MX" b="1" spc="40" dirty="0">
                <a:solidFill>
                  <a:srgbClr val="181818"/>
                </a:solidFill>
                <a:latin typeface="Arial" panose="020B0604020202020204" pitchFamily="34" charset="0"/>
                <a:cs typeface="Arial" panose="020B0604020202020204" pitchFamily="34" charset="0"/>
              </a:rPr>
              <a:t>en todos los lados</a:t>
            </a:r>
            <a:r>
              <a:rPr b="1" spc="-50" dirty="0">
                <a:solidFill>
                  <a:srgbClr val="181818"/>
                </a:solidFill>
                <a:latin typeface="Arial" panose="020B0604020202020204" pitchFamily="34" charset="0"/>
                <a:cs typeface="Arial" panose="020B0604020202020204" pitchFamily="34" charset="0"/>
              </a:rPr>
              <a:t> </a:t>
            </a:r>
            <a:r>
              <a:rPr lang="es-MX" b="1" spc="-50" dirty="0">
                <a:solidFill>
                  <a:srgbClr val="181818"/>
                </a:solidFill>
                <a:latin typeface="Arial" panose="020B0604020202020204" pitchFamily="34" charset="0"/>
                <a:cs typeface="Arial" panose="020B0604020202020204" pitchFamily="34" charset="0"/>
              </a:rPr>
              <a:t>de la hoja </a:t>
            </a:r>
            <a:r>
              <a:rPr spc="-10" dirty="0">
                <a:solidFill>
                  <a:srgbClr val="181818"/>
                </a:solidFill>
                <a:latin typeface="Arial" panose="020B0604020202020204" pitchFamily="34" charset="0"/>
                <a:cs typeface="Arial" panose="020B0604020202020204" pitchFamily="34" charset="0"/>
              </a:rPr>
              <a:t>de</a:t>
            </a:r>
            <a:r>
              <a:rPr spc="-80" dirty="0">
                <a:solidFill>
                  <a:srgbClr val="181818"/>
                </a:solidFill>
                <a:latin typeface="Arial" panose="020B0604020202020204" pitchFamily="34" charset="0"/>
                <a:cs typeface="Arial" panose="020B0604020202020204" pitchFamily="34" charset="0"/>
              </a:rPr>
              <a:t> 2,54</a:t>
            </a:r>
            <a:r>
              <a:rPr lang="es-MX" spc="-80" dirty="0">
                <a:solidFill>
                  <a:srgbClr val="181818"/>
                </a:solidFill>
                <a:latin typeface="Arial" panose="020B0604020202020204" pitchFamily="34" charset="0"/>
                <a:cs typeface="Arial" panose="020B0604020202020204" pitchFamily="34" charset="0"/>
              </a:rPr>
              <a:t> cm.</a:t>
            </a:r>
            <a:endParaRPr dirty="0">
              <a:latin typeface="Arial" panose="020B0604020202020204" pitchFamily="34" charset="0"/>
              <a:cs typeface="Arial" panose="020B0604020202020204" pitchFamily="34" charset="0"/>
            </a:endParaRPr>
          </a:p>
        </p:txBody>
      </p:sp>
      <p:sp>
        <p:nvSpPr>
          <p:cNvPr id="28" name="object 28">
            <a:extLst>
              <a:ext uri="{FF2B5EF4-FFF2-40B4-BE49-F238E27FC236}">
                <a16:creationId xmlns:a16="http://schemas.microsoft.com/office/drawing/2014/main" id="{25FBF493-2F0A-2CEA-32B0-597DB19F3912}"/>
              </a:ext>
            </a:extLst>
          </p:cNvPr>
          <p:cNvSpPr txBox="1"/>
          <p:nvPr/>
        </p:nvSpPr>
        <p:spPr>
          <a:xfrm>
            <a:off x="6752025" y="3045901"/>
            <a:ext cx="4125193" cy="289823"/>
          </a:xfrm>
          <a:prstGeom prst="rect">
            <a:avLst/>
          </a:prstGeom>
        </p:spPr>
        <p:txBody>
          <a:bodyPr vert="horz" wrap="square" lIns="0" tIns="12700" rIns="0" bIns="0" rtlCol="0">
            <a:spAutoFit/>
          </a:bodyPr>
          <a:lstStyle/>
          <a:p>
            <a:pPr marL="469900" marR="5080" indent="-457834">
              <a:lnSpc>
                <a:spcPct val="100000"/>
              </a:lnSpc>
              <a:spcBef>
                <a:spcPts val="100"/>
              </a:spcBef>
            </a:pPr>
            <a:r>
              <a:rPr spc="-25" dirty="0">
                <a:solidFill>
                  <a:srgbClr val="181818"/>
                </a:solidFill>
                <a:latin typeface="Arial" panose="020B0604020202020204" pitchFamily="34" charset="0"/>
                <a:cs typeface="Arial" panose="020B0604020202020204" pitchFamily="34" charset="0"/>
              </a:rPr>
              <a:t>Doble</a:t>
            </a:r>
            <a:r>
              <a:rPr spc="-70" dirty="0">
                <a:solidFill>
                  <a:srgbClr val="181818"/>
                </a:solidFill>
                <a:latin typeface="Arial" panose="020B0604020202020204" pitchFamily="34" charset="0"/>
                <a:cs typeface="Arial" panose="020B0604020202020204" pitchFamily="34" charset="0"/>
              </a:rPr>
              <a:t> </a:t>
            </a:r>
            <a:r>
              <a:rPr b="1" dirty="0">
                <a:solidFill>
                  <a:srgbClr val="181818"/>
                </a:solidFill>
                <a:latin typeface="Arial" panose="020B0604020202020204" pitchFamily="34" charset="0"/>
                <a:cs typeface="Arial" panose="020B0604020202020204" pitchFamily="34" charset="0"/>
              </a:rPr>
              <a:t>espacio</a:t>
            </a:r>
            <a:r>
              <a:rPr b="1" spc="-30" dirty="0">
                <a:solidFill>
                  <a:srgbClr val="181818"/>
                </a:solidFill>
                <a:latin typeface="Arial" panose="020B0604020202020204" pitchFamily="34" charset="0"/>
                <a:cs typeface="Arial" panose="020B0604020202020204" pitchFamily="34" charset="0"/>
              </a:rPr>
              <a:t> </a:t>
            </a:r>
            <a:r>
              <a:rPr b="1" spc="45" dirty="0">
                <a:solidFill>
                  <a:srgbClr val="181818"/>
                </a:solidFill>
                <a:latin typeface="Arial" panose="020B0604020202020204" pitchFamily="34" charset="0"/>
                <a:cs typeface="Arial" panose="020B0604020202020204" pitchFamily="34" charset="0"/>
              </a:rPr>
              <a:t>en</a:t>
            </a:r>
            <a:r>
              <a:rPr b="1" spc="-30" dirty="0">
                <a:solidFill>
                  <a:srgbClr val="181818"/>
                </a:solidFill>
                <a:latin typeface="Arial" panose="020B0604020202020204" pitchFamily="34" charset="0"/>
                <a:cs typeface="Arial" panose="020B0604020202020204" pitchFamily="34" charset="0"/>
              </a:rPr>
              <a:t> </a:t>
            </a:r>
            <a:r>
              <a:rPr b="1" spc="35" dirty="0">
                <a:solidFill>
                  <a:srgbClr val="181818"/>
                </a:solidFill>
                <a:latin typeface="Arial" panose="020B0604020202020204" pitchFamily="34" charset="0"/>
                <a:cs typeface="Arial" panose="020B0604020202020204" pitchFamily="34" charset="0"/>
              </a:rPr>
              <a:t>todo</a:t>
            </a:r>
            <a:r>
              <a:rPr b="1" spc="-30" dirty="0">
                <a:solidFill>
                  <a:srgbClr val="181818"/>
                </a:solidFill>
                <a:latin typeface="Arial" panose="020B0604020202020204" pitchFamily="34" charset="0"/>
                <a:cs typeface="Arial" panose="020B0604020202020204" pitchFamily="34" charset="0"/>
              </a:rPr>
              <a:t> </a:t>
            </a:r>
            <a:r>
              <a:rPr b="1" spc="35" dirty="0">
                <a:solidFill>
                  <a:srgbClr val="181818"/>
                </a:solidFill>
                <a:latin typeface="Arial" panose="020B0604020202020204" pitchFamily="34" charset="0"/>
                <a:cs typeface="Arial" panose="020B0604020202020204" pitchFamily="34" charset="0"/>
              </a:rPr>
              <a:t>el </a:t>
            </a:r>
            <a:r>
              <a:rPr b="1" spc="-320" dirty="0">
                <a:solidFill>
                  <a:srgbClr val="181818"/>
                </a:solidFill>
                <a:latin typeface="Arial" panose="020B0604020202020204" pitchFamily="34" charset="0"/>
                <a:cs typeface="Arial" panose="020B0604020202020204" pitchFamily="34" charset="0"/>
              </a:rPr>
              <a:t> </a:t>
            </a:r>
            <a:r>
              <a:rPr b="1" spc="30" dirty="0">
                <a:solidFill>
                  <a:srgbClr val="181818"/>
                </a:solidFill>
                <a:latin typeface="Arial" panose="020B0604020202020204" pitchFamily="34" charset="0"/>
                <a:cs typeface="Arial" panose="020B0604020202020204" pitchFamily="34" charset="0"/>
              </a:rPr>
              <a:t>manuscrito.</a:t>
            </a:r>
            <a:endParaRPr dirty="0">
              <a:latin typeface="Arial" panose="020B0604020202020204" pitchFamily="34" charset="0"/>
              <a:cs typeface="Arial" panose="020B0604020202020204" pitchFamily="34" charset="0"/>
            </a:endParaRPr>
          </a:p>
        </p:txBody>
      </p:sp>
      <p:sp>
        <p:nvSpPr>
          <p:cNvPr id="29" name="object 26">
            <a:extLst>
              <a:ext uri="{FF2B5EF4-FFF2-40B4-BE49-F238E27FC236}">
                <a16:creationId xmlns:a16="http://schemas.microsoft.com/office/drawing/2014/main" id="{70A82247-4F3D-093F-3643-CA875CC1DFB1}"/>
              </a:ext>
            </a:extLst>
          </p:cNvPr>
          <p:cNvSpPr txBox="1"/>
          <p:nvPr/>
        </p:nvSpPr>
        <p:spPr>
          <a:xfrm>
            <a:off x="7949940" y="4033317"/>
            <a:ext cx="3261249" cy="289823"/>
          </a:xfrm>
          <a:prstGeom prst="rect">
            <a:avLst/>
          </a:prstGeom>
        </p:spPr>
        <p:txBody>
          <a:bodyPr vert="horz" wrap="square" lIns="0" tIns="12700" rIns="0" bIns="0" rtlCol="0">
            <a:spAutoFit/>
          </a:bodyPr>
          <a:lstStyle/>
          <a:p>
            <a:pPr>
              <a:lnSpc>
                <a:spcPct val="100000"/>
              </a:lnSpc>
            </a:pPr>
            <a:r>
              <a:rPr b="1" spc="25" dirty="0">
                <a:solidFill>
                  <a:srgbClr val="181818"/>
                </a:solidFill>
                <a:latin typeface="Arial" panose="020B0604020202020204" pitchFamily="34" charset="0"/>
                <a:cs typeface="Arial" panose="020B0604020202020204" pitchFamily="34" charset="0"/>
              </a:rPr>
              <a:t>A</a:t>
            </a:r>
            <a:r>
              <a:rPr b="1" spc="5" dirty="0">
                <a:solidFill>
                  <a:srgbClr val="181818"/>
                </a:solidFill>
                <a:latin typeface="Arial" panose="020B0604020202020204" pitchFamily="34" charset="0"/>
                <a:cs typeface="Arial" panose="020B0604020202020204" pitchFamily="34" charset="0"/>
              </a:rPr>
              <a:t>r</a:t>
            </a:r>
            <a:r>
              <a:rPr b="1" spc="30" dirty="0">
                <a:solidFill>
                  <a:srgbClr val="181818"/>
                </a:solidFill>
                <a:latin typeface="Arial" panose="020B0604020202020204" pitchFamily="34" charset="0"/>
                <a:cs typeface="Arial" panose="020B0604020202020204" pitchFamily="34" charset="0"/>
              </a:rPr>
              <a:t>i</a:t>
            </a:r>
            <a:r>
              <a:rPr b="1" spc="50" dirty="0">
                <a:solidFill>
                  <a:srgbClr val="181818"/>
                </a:solidFill>
                <a:latin typeface="Arial" panose="020B0604020202020204" pitchFamily="34" charset="0"/>
                <a:cs typeface="Arial" panose="020B0604020202020204" pitchFamily="34" charset="0"/>
              </a:rPr>
              <a:t>a</a:t>
            </a:r>
            <a:r>
              <a:rPr b="1" spc="30" dirty="0">
                <a:solidFill>
                  <a:srgbClr val="181818"/>
                </a:solidFill>
                <a:latin typeface="Arial" panose="020B0604020202020204" pitchFamily="34" charset="0"/>
                <a:cs typeface="Arial" panose="020B0604020202020204" pitchFamily="34" charset="0"/>
              </a:rPr>
              <a:t>l</a:t>
            </a:r>
            <a:r>
              <a:rPr lang="es-MX" b="1" spc="30" dirty="0">
                <a:solidFill>
                  <a:srgbClr val="181818"/>
                </a:solidFill>
                <a:latin typeface="Arial" panose="020B0604020202020204" pitchFamily="34" charset="0"/>
                <a:cs typeface="Arial" panose="020B0604020202020204" pitchFamily="34" charset="0"/>
              </a:rPr>
              <a:t> </a:t>
            </a:r>
            <a:r>
              <a:rPr spc="-80" dirty="0">
                <a:solidFill>
                  <a:srgbClr val="181818"/>
                </a:solidFill>
                <a:latin typeface="Arial" panose="020B0604020202020204" pitchFamily="34" charset="0"/>
                <a:cs typeface="Arial" panose="020B0604020202020204" pitchFamily="34" charset="0"/>
              </a:rPr>
              <a:t>1</a:t>
            </a:r>
            <a:r>
              <a:rPr spc="-75" dirty="0">
                <a:solidFill>
                  <a:srgbClr val="181818"/>
                </a:solidFill>
                <a:latin typeface="Arial" panose="020B0604020202020204" pitchFamily="34" charset="0"/>
                <a:cs typeface="Arial" panose="020B0604020202020204" pitchFamily="34" charset="0"/>
              </a:rPr>
              <a:t>2</a:t>
            </a:r>
            <a:r>
              <a:rPr spc="-60" dirty="0">
                <a:solidFill>
                  <a:srgbClr val="181818"/>
                </a:solidFill>
                <a:latin typeface="Arial" panose="020B0604020202020204" pitchFamily="34" charset="0"/>
                <a:cs typeface="Arial" panose="020B0604020202020204" pitchFamily="34" charset="0"/>
              </a:rPr>
              <a:t> </a:t>
            </a:r>
            <a:r>
              <a:rPr spc="-15" dirty="0">
                <a:solidFill>
                  <a:srgbClr val="181818"/>
                </a:solidFill>
                <a:latin typeface="Arial" panose="020B0604020202020204" pitchFamily="34" charset="0"/>
                <a:cs typeface="Arial" panose="020B0604020202020204" pitchFamily="34" charset="0"/>
              </a:rPr>
              <a:t>p</a:t>
            </a:r>
            <a:r>
              <a:rPr spc="-25" dirty="0">
                <a:solidFill>
                  <a:srgbClr val="181818"/>
                </a:solidFill>
                <a:latin typeface="Arial" panose="020B0604020202020204" pitchFamily="34" charset="0"/>
                <a:cs typeface="Arial" panose="020B0604020202020204" pitchFamily="34" charset="0"/>
              </a:rPr>
              <a:t>u</a:t>
            </a:r>
            <a:r>
              <a:rPr spc="-15" dirty="0">
                <a:solidFill>
                  <a:srgbClr val="181818"/>
                </a:solidFill>
                <a:latin typeface="Arial" panose="020B0604020202020204" pitchFamily="34" charset="0"/>
                <a:cs typeface="Arial" panose="020B0604020202020204" pitchFamily="34" charset="0"/>
              </a:rPr>
              <a:t>nt</a:t>
            </a:r>
            <a:r>
              <a:rPr spc="-35" dirty="0">
                <a:solidFill>
                  <a:srgbClr val="181818"/>
                </a:solidFill>
                <a:latin typeface="Arial" panose="020B0604020202020204" pitchFamily="34" charset="0"/>
                <a:cs typeface="Arial" panose="020B0604020202020204" pitchFamily="34" charset="0"/>
              </a:rPr>
              <a:t>o</a:t>
            </a:r>
            <a:r>
              <a:rPr spc="-55" dirty="0">
                <a:solidFill>
                  <a:srgbClr val="181818"/>
                </a:solidFill>
                <a:latin typeface="Arial" panose="020B0604020202020204" pitchFamily="34" charset="0"/>
                <a:cs typeface="Arial" panose="020B0604020202020204" pitchFamily="34" charset="0"/>
              </a:rPr>
              <a:t>s.</a:t>
            </a:r>
            <a:endParaRPr dirty="0">
              <a:latin typeface="Arial" panose="020B0604020202020204" pitchFamily="34" charset="0"/>
              <a:cs typeface="Arial" panose="020B0604020202020204" pitchFamily="34" charset="0"/>
            </a:endParaRPr>
          </a:p>
        </p:txBody>
      </p:sp>
      <p:sp>
        <p:nvSpPr>
          <p:cNvPr id="30" name="object 30">
            <a:extLst>
              <a:ext uri="{FF2B5EF4-FFF2-40B4-BE49-F238E27FC236}">
                <a16:creationId xmlns:a16="http://schemas.microsoft.com/office/drawing/2014/main" id="{406345D7-3F3E-A7BC-D82B-54160472B62A}"/>
              </a:ext>
            </a:extLst>
          </p:cNvPr>
          <p:cNvSpPr txBox="1"/>
          <p:nvPr/>
        </p:nvSpPr>
        <p:spPr>
          <a:xfrm>
            <a:off x="6721964" y="4634590"/>
            <a:ext cx="4125193" cy="1397819"/>
          </a:xfrm>
          <a:prstGeom prst="rect">
            <a:avLst/>
          </a:prstGeom>
        </p:spPr>
        <p:txBody>
          <a:bodyPr vert="horz" wrap="square" lIns="0" tIns="12700" rIns="0" bIns="0" rtlCol="0">
            <a:spAutoFit/>
          </a:bodyPr>
          <a:lstStyle/>
          <a:p>
            <a:pPr marL="12065" marR="5080" algn="just">
              <a:lnSpc>
                <a:spcPct val="100000"/>
              </a:lnSpc>
              <a:spcBef>
                <a:spcPts val="100"/>
              </a:spcBef>
            </a:pPr>
            <a:r>
              <a:rPr lang="es-MX" dirty="0">
                <a:latin typeface="Arial" panose="020B0604020202020204" pitchFamily="34" charset="0"/>
                <a:cs typeface="Arial" panose="020B0604020202020204" pitchFamily="34" charset="0"/>
              </a:rPr>
              <a:t>Números romanos hasta el Índice de contenido, y desde el Resumen inicia la numeración en números arábigos, inserte el número de página en la esquina superior derecha.</a:t>
            </a:r>
            <a:endParaRPr dirty="0">
              <a:latin typeface="Arial" panose="020B0604020202020204" pitchFamily="34" charset="0"/>
              <a:cs typeface="Arial" panose="020B0604020202020204" pitchFamily="34" charset="0"/>
            </a:endParaRPr>
          </a:p>
        </p:txBody>
      </p:sp>
      <p:sp>
        <p:nvSpPr>
          <p:cNvPr id="31" name="Rectángulo 30">
            <a:extLst>
              <a:ext uri="{FF2B5EF4-FFF2-40B4-BE49-F238E27FC236}">
                <a16:creationId xmlns:a16="http://schemas.microsoft.com/office/drawing/2014/main" id="{774FB1C2-7AE3-E938-356B-27DA2C233C15}"/>
              </a:ext>
            </a:extLst>
          </p:cNvPr>
          <p:cNvSpPr/>
          <p:nvPr/>
        </p:nvSpPr>
        <p:spPr>
          <a:xfrm>
            <a:off x="838200" y="1022684"/>
            <a:ext cx="10210800" cy="1121654"/>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Formato</a:t>
            </a:r>
            <a:endParaRPr lang="es-MX" sz="2800" dirty="0">
              <a:latin typeface="Arial" panose="020B0604020202020204" pitchFamily="34" charset="0"/>
              <a:cs typeface="Arial" panose="020B0604020202020204" pitchFamily="34" charset="0"/>
            </a:endParaRPr>
          </a:p>
          <a:p>
            <a:pPr algn="just">
              <a:lnSpc>
                <a:spcPct val="150000"/>
              </a:lnSpc>
            </a:pPr>
            <a:endParaRPr lang="es-EC" sz="1900" dirty="0">
              <a:latin typeface="Century Gothic" panose="020B0502020202020204" pitchFamily="34" charset="0"/>
            </a:endParaRPr>
          </a:p>
        </p:txBody>
      </p:sp>
    </p:spTree>
    <p:extLst>
      <p:ext uri="{BB962C8B-B14F-4D97-AF65-F5344CB8AC3E}">
        <p14:creationId xmlns:p14="http://schemas.microsoft.com/office/powerpoint/2010/main" val="85175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838200" y="1600200"/>
            <a:ext cx="10210800" cy="658835"/>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Importancia</a:t>
            </a:r>
            <a:endParaRPr lang="es-MX" sz="2800" dirty="0">
              <a:latin typeface="Arial" panose="020B0604020202020204" pitchFamily="34" charset="0"/>
              <a:cs typeface="Arial" panose="020B0604020202020204" pitchFamily="34" charset="0"/>
            </a:endParaRPr>
          </a:p>
        </p:txBody>
      </p:sp>
      <p:sp>
        <p:nvSpPr>
          <p:cNvPr id="4" name="object 10">
            <a:extLst>
              <a:ext uri="{FF2B5EF4-FFF2-40B4-BE49-F238E27FC236}">
                <a16:creationId xmlns:a16="http://schemas.microsoft.com/office/drawing/2014/main" id="{974C85DC-8049-4331-1500-61EA0BF03580}"/>
              </a:ext>
            </a:extLst>
          </p:cNvPr>
          <p:cNvSpPr txBox="1"/>
          <p:nvPr/>
        </p:nvSpPr>
        <p:spPr>
          <a:xfrm>
            <a:off x="1447800" y="2895600"/>
            <a:ext cx="8915400" cy="1341457"/>
          </a:xfrm>
          <a:prstGeom prst="rect">
            <a:avLst/>
          </a:prstGeom>
          <a:solidFill>
            <a:schemeClr val="accent5">
              <a:lumMod val="20000"/>
              <a:lumOff val="80000"/>
            </a:schemeClr>
          </a:solidFill>
          <a:ln w="12700">
            <a:solidFill>
              <a:schemeClr val="tx1"/>
            </a:solidFill>
          </a:ln>
        </p:spPr>
        <p:txBody>
          <a:bodyPr vert="horz" wrap="square" lIns="0" tIns="13335" rIns="0" bIns="0" rtlCol="0">
            <a:spAutoFit/>
          </a:bodyPr>
          <a:lstStyle/>
          <a:p>
            <a:pPr marL="12065" algn="just">
              <a:lnSpc>
                <a:spcPct val="150000"/>
              </a:lnSpc>
              <a:spcBef>
                <a:spcPts val="105"/>
              </a:spcBef>
              <a:tabLst>
                <a:tab pos="185420" algn="l"/>
              </a:tabLst>
            </a:pPr>
            <a:r>
              <a:rPr lang="es-ES" sz="2000" dirty="0">
                <a:latin typeface="Arial" panose="020B0604020202020204" pitchFamily="34" charset="0"/>
                <a:cs typeface="Arial" panose="020B0604020202020204" pitchFamily="34" charset="0"/>
              </a:rPr>
              <a:t>Citar con las normas Vancouver asegura la integridad académica, promueve la transparencia y confiabilidad de la investigación, evita el plagio y contribuye a la construcción del conocimiento científico.</a:t>
            </a:r>
          </a:p>
        </p:txBody>
      </p:sp>
    </p:spTree>
    <p:extLst>
      <p:ext uri="{BB962C8B-B14F-4D97-AF65-F5344CB8AC3E}">
        <p14:creationId xmlns:p14="http://schemas.microsoft.com/office/powerpoint/2010/main" val="338179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838200" y="1022684"/>
            <a:ext cx="10210800" cy="658835"/>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Citas</a:t>
            </a:r>
            <a:endParaRPr lang="es-MX" sz="2800" dirty="0">
              <a:latin typeface="Arial" panose="020B0604020202020204" pitchFamily="34" charset="0"/>
              <a:cs typeface="Arial" panose="020B0604020202020204" pitchFamily="34" charset="0"/>
            </a:endParaRPr>
          </a:p>
        </p:txBody>
      </p:sp>
      <p:sp>
        <p:nvSpPr>
          <p:cNvPr id="4" name="object 10">
            <a:extLst>
              <a:ext uri="{FF2B5EF4-FFF2-40B4-BE49-F238E27FC236}">
                <a16:creationId xmlns:a16="http://schemas.microsoft.com/office/drawing/2014/main" id="{974C85DC-8049-4331-1500-61EA0BF03580}"/>
              </a:ext>
            </a:extLst>
          </p:cNvPr>
          <p:cNvSpPr txBox="1"/>
          <p:nvPr/>
        </p:nvSpPr>
        <p:spPr>
          <a:xfrm>
            <a:off x="5715000" y="1981200"/>
            <a:ext cx="5562600" cy="3121175"/>
          </a:xfrm>
          <a:prstGeom prst="rect">
            <a:avLst/>
          </a:prstGeom>
        </p:spPr>
        <p:txBody>
          <a:bodyPr vert="horz" wrap="square" lIns="0" tIns="13335" rIns="0" bIns="0" rtlCol="0">
            <a:spAutoFit/>
          </a:bodyPr>
          <a:lstStyle/>
          <a:p>
            <a:pPr marL="12065" algn="just">
              <a:spcBef>
                <a:spcPts val="105"/>
              </a:spcBef>
              <a:tabLst>
                <a:tab pos="185420" algn="l"/>
              </a:tabLst>
            </a:pPr>
            <a:endParaRPr lang="es-MX" spc="-25" dirty="0">
              <a:solidFill>
                <a:srgbClr val="181818"/>
              </a:solidFill>
              <a:latin typeface="Arial" panose="020B0604020202020204" pitchFamily="34" charset="0"/>
              <a:cs typeface="Arial" panose="020B0604020202020204" pitchFamily="34" charset="0"/>
            </a:endParaRPr>
          </a:p>
          <a:p>
            <a:pPr marL="12065" algn="just">
              <a:spcBef>
                <a:spcPts val="105"/>
              </a:spcBef>
              <a:tabLst>
                <a:tab pos="185420" algn="l"/>
              </a:tabLst>
            </a:pPr>
            <a:r>
              <a:rPr lang="es-MX" b="1" spc="-25" dirty="0">
                <a:solidFill>
                  <a:srgbClr val="181818"/>
                </a:solidFill>
                <a:latin typeface="Arial" panose="020B0604020202020204" pitchFamily="34" charset="0"/>
                <a:cs typeface="Arial" panose="020B0604020202020204" pitchFamily="34" charset="0"/>
              </a:rPr>
              <a:t>Ejemplo:</a:t>
            </a:r>
          </a:p>
          <a:p>
            <a:pPr marL="12065" algn="just">
              <a:lnSpc>
                <a:spcPct val="200000"/>
              </a:lnSpc>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Cita:</a:t>
            </a:r>
          </a:p>
          <a:p>
            <a:pPr indent="457200" algn="just" fontAlgn="base">
              <a:lnSpc>
                <a:spcPct val="200000"/>
              </a:lnSpc>
            </a:pPr>
            <a:r>
              <a:rPr lang="es-MX" sz="1200" dirty="0">
                <a:latin typeface="Arial" panose="020B0604020202020204" pitchFamily="34" charset="0"/>
                <a:cs typeface="Arial" panose="020B0604020202020204" pitchFamily="34" charset="0"/>
              </a:rPr>
              <a:t>“El cáncer de próstata sigue siendo incurable y el poder determinar si el propio sistema inmune del cuerpo puede controlar o suprimir los tumores es un concepto que se ha considerado muy importante” ​(1, p. 42)​.</a:t>
            </a:r>
          </a:p>
          <a:p>
            <a:pPr algn="just" fontAlgn="base">
              <a:lnSpc>
                <a:spcPct val="200000"/>
              </a:lnSpc>
            </a:pPr>
            <a:r>
              <a:rPr lang="es-MX" sz="1200" b="1" dirty="0">
                <a:latin typeface="Arial" panose="020B0604020202020204" pitchFamily="34" charset="0"/>
                <a:cs typeface="Arial" panose="020B0604020202020204" pitchFamily="34" charset="0"/>
              </a:rPr>
              <a:t>Referencia:</a:t>
            </a:r>
          </a:p>
          <a:p>
            <a:pPr algn="just" defTabSz="180000" fontAlgn="base">
              <a:lnSpc>
                <a:spcPct val="200000"/>
              </a:lnSpc>
            </a:pPr>
            <a:r>
              <a:rPr lang="es-MX" sz="1200" dirty="0">
                <a:latin typeface="Arial" panose="020B0604020202020204" pitchFamily="34" charset="0"/>
                <a:cs typeface="Arial" panose="020B0604020202020204" pitchFamily="34" charset="0"/>
              </a:rPr>
              <a:t>​​1.	Sánchez RM. Nuevas tendencias en inmunoterapia para el cáncer de 	próstata. Umbral Científico. Diciembre 	de 	2003; (003): 42–47.</a:t>
            </a:r>
            <a:endParaRPr lang="es-MX" dirty="0">
              <a:latin typeface="Arial" panose="020B0604020202020204" pitchFamily="34" charset="0"/>
              <a:cs typeface="Arial" panose="020B0604020202020204" pitchFamily="34" charset="0"/>
            </a:endParaRPr>
          </a:p>
        </p:txBody>
      </p:sp>
      <p:sp>
        <p:nvSpPr>
          <p:cNvPr id="2" name="Rectángulo 1"/>
          <p:cNvSpPr/>
          <p:nvPr/>
        </p:nvSpPr>
        <p:spPr>
          <a:xfrm>
            <a:off x="838200" y="1981200"/>
            <a:ext cx="4373879" cy="3761735"/>
          </a:xfrm>
          <a:prstGeom prst="rect">
            <a:avLst/>
          </a:prstGeom>
        </p:spPr>
        <p:txBody>
          <a:bodyPr wrap="square">
            <a:spAutoFit/>
          </a:bodyPr>
          <a:lstStyle/>
          <a:p>
            <a:pPr marL="12065" algn="just">
              <a:spcBef>
                <a:spcPts val="105"/>
              </a:spcBef>
              <a:tabLst>
                <a:tab pos="185420" algn="l"/>
              </a:tabLst>
            </a:pPr>
            <a:r>
              <a:rPr lang="es-EC" spc="35" dirty="0">
                <a:solidFill>
                  <a:srgbClr val="181818"/>
                </a:solidFill>
                <a:latin typeface="Arial" panose="020B0604020202020204" pitchFamily="34" charset="0"/>
                <a:cs typeface="Arial" panose="020B0604020202020204" pitchFamily="34" charset="0"/>
              </a:rPr>
              <a:t>Cita</a:t>
            </a:r>
            <a:r>
              <a:rPr lang="es-EC" spc="-65" dirty="0">
                <a:solidFill>
                  <a:srgbClr val="181818"/>
                </a:solidFill>
                <a:latin typeface="Arial" panose="020B0604020202020204" pitchFamily="34" charset="0"/>
                <a:cs typeface="Arial" panose="020B0604020202020204" pitchFamily="34" charset="0"/>
              </a:rPr>
              <a:t> </a:t>
            </a:r>
            <a:r>
              <a:rPr lang="es-EC" spc="65" dirty="0">
                <a:solidFill>
                  <a:srgbClr val="181818"/>
                </a:solidFill>
                <a:latin typeface="Arial" panose="020B0604020202020204" pitchFamily="34" charset="0"/>
                <a:cs typeface="Arial" panose="020B0604020202020204" pitchFamily="34" charset="0"/>
              </a:rPr>
              <a:t>directa</a:t>
            </a:r>
            <a:r>
              <a:rPr lang="es-EC" spc="-60" dirty="0">
                <a:solidFill>
                  <a:srgbClr val="181818"/>
                </a:solidFill>
                <a:latin typeface="Arial" panose="020B0604020202020204" pitchFamily="34" charset="0"/>
                <a:cs typeface="Arial" panose="020B0604020202020204" pitchFamily="34" charset="0"/>
              </a:rPr>
              <a:t> o </a:t>
            </a:r>
            <a:r>
              <a:rPr lang="es-EC" b="1" spc="95" dirty="0">
                <a:solidFill>
                  <a:srgbClr val="181818"/>
                </a:solidFill>
                <a:latin typeface="Arial" panose="020B0604020202020204" pitchFamily="34" charset="0"/>
                <a:cs typeface="Arial" panose="020B0604020202020204" pitchFamily="34" charset="0"/>
              </a:rPr>
              <a:t>textual</a:t>
            </a:r>
            <a:r>
              <a:rPr lang="es-EC" b="1" spc="-60" dirty="0">
                <a:solidFill>
                  <a:srgbClr val="181818"/>
                </a:solidFill>
                <a:latin typeface="Arial" panose="020B0604020202020204" pitchFamily="34" charset="0"/>
                <a:cs typeface="Arial" panose="020B0604020202020204" pitchFamily="34" charset="0"/>
              </a:rPr>
              <a:t> </a:t>
            </a:r>
            <a:r>
              <a:rPr lang="es-EC" b="1" spc="60" dirty="0">
                <a:solidFill>
                  <a:srgbClr val="181818"/>
                </a:solidFill>
                <a:latin typeface="Arial" panose="020B0604020202020204" pitchFamily="34" charset="0"/>
                <a:cs typeface="Arial" panose="020B0604020202020204" pitchFamily="34" charset="0"/>
              </a:rPr>
              <a:t>breve</a:t>
            </a:r>
          </a:p>
          <a:p>
            <a:pPr marL="12065" algn="just">
              <a:spcBef>
                <a:spcPts val="105"/>
              </a:spcBef>
              <a:tabLst>
                <a:tab pos="185420" algn="l"/>
              </a:tabLst>
            </a:pPr>
            <a:endParaRPr lang="es-EC" b="1" spc="60" dirty="0">
              <a:solidFill>
                <a:srgbClr val="181818"/>
              </a:solidFill>
              <a:latin typeface="Arial" panose="020B0604020202020204" pitchFamily="34" charset="0"/>
              <a:cs typeface="Arial" panose="020B0604020202020204" pitchFamily="34" charset="0"/>
            </a:endParaRPr>
          </a:p>
          <a:p>
            <a:pPr marL="297815" indent="-285750" algn="just">
              <a:lnSpc>
                <a:spcPct val="150000"/>
              </a:lnSpc>
              <a:spcBef>
                <a:spcPts val="105"/>
              </a:spcBef>
              <a:buFont typeface="Arial" panose="020B0604020202020204" pitchFamily="34" charset="0"/>
              <a:buChar char="•"/>
              <a:tabLst>
                <a:tab pos="185420" algn="l"/>
              </a:tabLst>
            </a:pPr>
            <a:r>
              <a:rPr lang="es-MX" sz="1200" spc="-15" dirty="0">
                <a:solidFill>
                  <a:srgbClr val="181818"/>
                </a:solidFill>
                <a:latin typeface="Arial" panose="020B0604020202020204" pitchFamily="34" charset="0"/>
                <a:cs typeface="Arial" panose="020B0604020202020204" pitchFamily="34" charset="0"/>
              </a:rPr>
              <a:t>Hasta </a:t>
            </a:r>
            <a:r>
              <a:rPr lang="es-MX" sz="1200" spc="-35" dirty="0">
                <a:solidFill>
                  <a:srgbClr val="181818"/>
                </a:solidFill>
                <a:latin typeface="Arial" panose="020B0604020202020204" pitchFamily="34" charset="0"/>
                <a:cs typeface="Arial" panose="020B0604020202020204" pitchFamily="34" charset="0"/>
              </a:rPr>
              <a:t>tres renglones.</a:t>
            </a:r>
          </a:p>
          <a:p>
            <a:pPr marL="297815" indent="-285750" algn="just">
              <a:lnSpc>
                <a:spcPct val="150000"/>
              </a:lnSpc>
              <a:spcBef>
                <a:spcPts val="105"/>
              </a:spcBef>
              <a:buFont typeface="Arial" panose="020B0604020202020204" pitchFamily="34" charset="0"/>
              <a:buChar char="•"/>
              <a:tabLst>
                <a:tab pos="185420" algn="l"/>
              </a:tabLst>
            </a:pPr>
            <a:r>
              <a:rPr lang="es-MX" sz="1200" dirty="0">
                <a:solidFill>
                  <a:srgbClr val="181818"/>
                </a:solidFill>
                <a:latin typeface="Arial" panose="020B0604020202020204" pitchFamily="34" charset="0"/>
                <a:cs typeface="Arial" panose="020B0604020202020204" pitchFamily="34" charset="0"/>
              </a:rPr>
              <a:t>Se </a:t>
            </a:r>
            <a:r>
              <a:rPr lang="es-MX" sz="1200" spc="5" dirty="0">
                <a:solidFill>
                  <a:srgbClr val="181818"/>
                </a:solidFill>
                <a:latin typeface="Arial" panose="020B0604020202020204" pitchFamily="34" charset="0"/>
                <a:cs typeface="Arial" panose="020B0604020202020204" pitchFamily="34" charset="0"/>
              </a:rPr>
              <a:t> </a:t>
            </a:r>
            <a:r>
              <a:rPr lang="es-MX" sz="1200" spc="40" dirty="0">
                <a:solidFill>
                  <a:srgbClr val="181818"/>
                </a:solidFill>
                <a:latin typeface="Arial" panose="020B0604020202020204" pitchFamily="34" charset="0"/>
                <a:cs typeface="Arial" panose="020B0604020202020204" pitchFamily="34" charset="0"/>
              </a:rPr>
              <a:t>inserta </a:t>
            </a:r>
            <a:r>
              <a:rPr lang="es-MX" sz="1200" spc="55" dirty="0">
                <a:solidFill>
                  <a:srgbClr val="181818"/>
                </a:solidFill>
                <a:latin typeface="Arial" panose="020B0604020202020204" pitchFamily="34" charset="0"/>
                <a:cs typeface="Arial" panose="020B0604020202020204" pitchFamily="34" charset="0"/>
              </a:rPr>
              <a:t>dentro </a:t>
            </a:r>
            <a:r>
              <a:rPr lang="es-MX" sz="1200" spc="35" dirty="0">
                <a:solidFill>
                  <a:srgbClr val="181818"/>
                </a:solidFill>
                <a:latin typeface="Arial" panose="020B0604020202020204" pitchFamily="34" charset="0"/>
                <a:cs typeface="Arial" panose="020B0604020202020204" pitchFamily="34" charset="0"/>
              </a:rPr>
              <a:t>del </a:t>
            </a:r>
            <a:r>
              <a:rPr lang="es-MX" sz="1200" spc="60" dirty="0">
                <a:solidFill>
                  <a:srgbClr val="181818"/>
                </a:solidFill>
                <a:latin typeface="Arial" panose="020B0604020202020204" pitchFamily="34" charset="0"/>
                <a:cs typeface="Arial" panose="020B0604020202020204" pitchFamily="34" charset="0"/>
              </a:rPr>
              <a:t>texto </a:t>
            </a:r>
            <a:r>
              <a:rPr lang="es-MX" sz="1200" spc="65" dirty="0">
                <a:solidFill>
                  <a:srgbClr val="181818"/>
                </a:solidFill>
                <a:latin typeface="Arial" panose="020B0604020202020204" pitchFamily="34" charset="0"/>
                <a:cs typeface="Arial" panose="020B0604020202020204" pitchFamily="34" charset="0"/>
              </a:rPr>
              <a:t>entre </a:t>
            </a:r>
            <a:r>
              <a:rPr lang="es-MX" sz="1200" dirty="0">
                <a:solidFill>
                  <a:srgbClr val="181818"/>
                </a:solidFill>
                <a:latin typeface="Arial" panose="020B0604020202020204" pitchFamily="34" charset="0"/>
                <a:cs typeface="Arial" panose="020B0604020202020204" pitchFamily="34" charset="0"/>
              </a:rPr>
              <a:t>comillas.</a:t>
            </a:r>
          </a:p>
          <a:p>
            <a:pPr marL="297815" indent="-285750" algn="just">
              <a:lnSpc>
                <a:spcPct val="150000"/>
              </a:lnSpc>
              <a:spcBef>
                <a:spcPts val="105"/>
              </a:spcBef>
              <a:buFont typeface="Arial" panose="020B0604020202020204" pitchFamily="34" charset="0"/>
              <a:buChar char="•"/>
              <a:tabLst>
                <a:tab pos="185420" algn="l"/>
              </a:tabLst>
            </a:pPr>
            <a:r>
              <a:rPr lang="es-MX" sz="1200" spc="-25" dirty="0">
                <a:solidFill>
                  <a:srgbClr val="181818"/>
                </a:solidFill>
                <a:latin typeface="Arial" panose="020B0604020202020204" pitchFamily="34" charset="0"/>
                <a:cs typeface="Arial" panose="020B0604020202020204" pitchFamily="34" charset="0"/>
              </a:rPr>
              <a:t>El </a:t>
            </a:r>
            <a:r>
              <a:rPr lang="es-MX" sz="1200" spc="-10" dirty="0">
                <a:solidFill>
                  <a:srgbClr val="181818"/>
                </a:solidFill>
                <a:latin typeface="Arial" panose="020B0604020202020204" pitchFamily="34" charset="0"/>
                <a:cs typeface="Arial" panose="020B0604020202020204" pitchFamily="34" charset="0"/>
              </a:rPr>
              <a:t>número </a:t>
            </a:r>
            <a:r>
              <a:rPr lang="es-MX" sz="1200" spc="-20" dirty="0">
                <a:solidFill>
                  <a:srgbClr val="181818"/>
                </a:solidFill>
                <a:latin typeface="Arial" panose="020B0604020202020204" pitchFamily="34" charset="0"/>
                <a:cs typeface="Arial" panose="020B0604020202020204" pitchFamily="34" charset="0"/>
              </a:rPr>
              <a:t>correspondiente se </a:t>
            </a:r>
            <a:r>
              <a:rPr lang="es-MX" sz="1200" spc="-30" dirty="0">
                <a:solidFill>
                  <a:srgbClr val="181818"/>
                </a:solidFill>
                <a:latin typeface="Arial" panose="020B0604020202020204" pitchFamily="34" charset="0"/>
                <a:cs typeface="Arial" panose="020B0604020202020204" pitchFamily="34" charset="0"/>
              </a:rPr>
              <a:t>coloca</a:t>
            </a:r>
            <a:r>
              <a:rPr lang="es-MX" sz="1200" spc="-60" dirty="0">
                <a:solidFill>
                  <a:srgbClr val="181818"/>
                </a:solidFill>
                <a:latin typeface="Arial" panose="020B0604020202020204" pitchFamily="34" charset="0"/>
                <a:cs typeface="Arial" panose="020B0604020202020204" pitchFamily="34" charset="0"/>
              </a:rPr>
              <a:t> </a:t>
            </a:r>
            <a:r>
              <a:rPr lang="es-MX" sz="1200" spc="-20" dirty="0">
                <a:solidFill>
                  <a:srgbClr val="181818"/>
                </a:solidFill>
                <a:latin typeface="Arial" panose="020B0604020202020204" pitchFamily="34" charset="0"/>
                <a:cs typeface="Arial" panose="020B0604020202020204" pitchFamily="34" charset="0"/>
              </a:rPr>
              <a:t>al</a:t>
            </a:r>
            <a:r>
              <a:rPr lang="es-MX" sz="1200" spc="-85" dirty="0">
                <a:solidFill>
                  <a:srgbClr val="181818"/>
                </a:solidFill>
                <a:latin typeface="Arial" panose="020B0604020202020204" pitchFamily="34" charset="0"/>
                <a:cs typeface="Arial" panose="020B0604020202020204" pitchFamily="34" charset="0"/>
              </a:rPr>
              <a:t> </a:t>
            </a:r>
            <a:r>
              <a:rPr lang="es-MX" sz="1200" spc="-40" dirty="0">
                <a:solidFill>
                  <a:srgbClr val="181818"/>
                </a:solidFill>
                <a:latin typeface="Arial" panose="020B0604020202020204" pitchFamily="34" charset="0"/>
                <a:cs typeface="Arial" panose="020B0604020202020204" pitchFamily="34" charset="0"/>
              </a:rPr>
              <a:t>final,</a:t>
            </a:r>
            <a:r>
              <a:rPr lang="es-MX" sz="1200" spc="-60" dirty="0">
                <a:solidFill>
                  <a:srgbClr val="181818"/>
                </a:solidFill>
                <a:latin typeface="Arial" panose="020B0604020202020204" pitchFamily="34" charset="0"/>
                <a:cs typeface="Arial" panose="020B0604020202020204" pitchFamily="34" charset="0"/>
              </a:rPr>
              <a:t> </a:t>
            </a:r>
            <a:r>
              <a:rPr lang="es-MX" sz="1200" spc="-20" dirty="0">
                <a:solidFill>
                  <a:srgbClr val="181818"/>
                </a:solidFill>
                <a:latin typeface="Arial" panose="020B0604020202020204" pitchFamily="34" charset="0"/>
                <a:cs typeface="Arial" panose="020B0604020202020204" pitchFamily="34" charset="0"/>
              </a:rPr>
              <a:t>después</a:t>
            </a:r>
            <a:r>
              <a:rPr lang="es-MX" sz="1200" spc="-40" dirty="0">
                <a:solidFill>
                  <a:srgbClr val="181818"/>
                </a:solidFill>
                <a:latin typeface="Arial" panose="020B0604020202020204" pitchFamily="34" charset="0"/>
                <a:cs typeface="Arial" panose="020B0604020202020204" pitchFamily="34" charset="0"/>
              </a:rPr>
              <a:t> </a:t>
            </a:r>
            <a:r>
              <a:rPr lang="es-MX" sz="1200" spc="-15" dirty="0">
                <a:solidFill>
                  <a:srgbClr val="181818"/>
                </a:solidFill>
                <a:latin typeface="Arial" panose="020B0604020202020204" pitchFamily="34" charset="0"/>
                <a:cs typeface="Arial" panose="020B0604020202020204" pitchFamily="34" charset="0"/>
              </a:rPr>
              <a:t>de</a:t>
            </a:r>
            <a:r>
              <a:rPr lang="es-MX" sz="1200" spc="-60" dirty="0">
                <a:solidFill>
                  <a:srgbClr val="181818"/>
                </a:solidFill>
                <a:latin typeface="Arial" panose="020B0604020202020204" pitchFamily="34" charset="0"/>
                <a:cs typeface="Arial" panose="020B0604020202020204" pitchFamily="34" charset="0"/>
              </a:rPr>
              <a:t> </a:t>
            </a:r>
            <a:r>
              <a:rPr lang="es-MX" sz="1200" spc="-30" dirty="0">
                <a:solidFill>
                  <a:srgbClr val="181818"/>
                </a:solidFill>
                <a:latin typeface="Arial" panose="020B0604020202020204" pitchFamily="34" charset="0"/>
                <a:cs typeface="Arial" panose="020B0604020202020204" pitchFamily="34" charset="0"/>
              </a:rPr>
              <a:t>las</a:t>
            </a:r>
            <a:r>
              <a:rPr lang="es-MX" sz="1200" spc="-70" dirty="0">
                <a:solidFill>
                  <a:srgbClr val="181818"/>
                </a:solidFill>
                <a:latin typeface="Arial" panose="020B0604020202020204" pitchFamily="34" charset="0"/>
                <a:cs typeface="Arial" panose="020B0604020202020204" pitchFamily="34" charset="0"/>
              </a:rPr>
              <a:t> </a:t>
            </a:r>
            <a:r>
              <a:rPr lang="es-MX" sz="1200" spc="-35" dirty="0">
                <a:solidFill>
                  <a:srgbClr val="181818"/>
                </a:solidFill>
                <a:latin typeface="Arial" panose="020B0604020202020204" pitchFamily="34" charset="0"/>
                <a:cs typeface="Arial" panose="020B0604020202020204" pitchFamily="34" charset="0"/>
              </a:rPr>
              <a:t>comillas</a:t>
            </a:r>
            <a:r>
              <a:rPr lang="es-MX" sz="1200" spc="-75" dirty="0">
                <a:solidFill>
                  <a:srgbClr val="181818"/>
                </a:solidFill>
                <a:latin typeface="Arial" panose="020B0604020202020204" pitchFamily="34" charset="0"/>
                <a:cs typeface="Arial" panose="020B0604020202020204" pitchFamily="34" charset="0"/>
              </a:rPr>
              <a:t> </a:t>
            </a:r>
            <a:r>
              <a:rPr lang="es-MX" sz="1200" spc="-25" dirty="0">
                <a:solidFill>
                  <a:srgbClr val="181818"/>
                </a:solidFill>
                <a:latin typeface="Arial" panose="020B0604020202020204" pitchFamily="34" charset="0"/>
                <a:cs typeface="Arial" panose="020B0604020202020204" pitchFamily="34" charset="0"/>
              </a:rPr>
              <a:t>y</a:t>
            </a:r>
            <a:r>
              <a:rPr lang="es-MX" sz="1200" spc="-70" dirty="0">
                <a:solidFill>
                  <a:srgbClr val="181818"/>
                </a:solidFill>
                <a:latin typeface="Arial" panose="020B0604020202020204" pitchFamily="34" charset="0"/>
                <a:cs typeface="Arial" panose="020B0604020202020204" pitchFamily="34" charset="0"/>
              </a:rPr>
              <a:t> </a:t>
            </a:r>
            <a:r>
              <a:rPr lang="es-MX" sz="1200" spc="-15" dirty="0">
                <a:solidFill>
                  <a:srgbClr val="181818"/>
                </a:solidFill>
                <a:latin typeface="Arial" panose="020B0604020202020204" pitchFamily="34" charset="0"/>
                <a:cs typeface="Arial" panose="020B0604020202020204" pitchFamily="34" charset="0"/>
              </a:rPr>
              <a:t>antes</a:t>
            </a:r>
            <a:r>
              <a:rPr lang="es-MX" sz="1200" spc="-65" dirty="0">
                <a:solidFill>
                  <a:srgbClr val="181818"/>
                </a:solidFill>
                <a:latin typeface="Arial" panose="020B0604020202020204" pitchFamily="34" charset="0"/>
                <a:cs typeface="Arial" panose="020B0604020202020204" pitchFamily="34" charset="0"/>
              </a:rPr>
              <a:t> </a:t>
            </a:r>
            <a:r>
              <a:rPr lang="es-MX" sz="1200" spc="-25" dirty="0">
                <a:solidFill>
                  <a:srgbClr val="181818"/>
                </a:solidFill>
                <a:latin typeface="Arial" panose="020B0604020202020204" pitchFamily="34" charset="0"/>
                <a:cs typeface="Arial" panose="020B0604020202020204" pitchFamily="34" charset="0"/>
              </a:rPr>
              <a:t>del</a:t>
            </a:r>
            <a:r>
              <a:rPr lang="es-MX" sz="1200" spc="-55" dirty="0">
                <a:solidFill>
                  <a:srgbClr val="181818"/>
                </a:solidFill>
                <a:latin typeface="Arial" panose="020B0604020202020204" pitchFamily="34" charset="0"/>
                <a:cs typeface="Arial" panose="020B0604020202020204" pitchFamily="34" charset="0"/>
              </a:rPr>
              <a:t> </a:t>
            </a:r>
            <a:r>
              <a:rPr lang="es-MX" sz="1200" spc="-45" dirty="0">
                <a:solidFill>
                  <a:srgbClr val="181818"/>
                </a:solidFill>
                <a:latin typeface="Arial" panose="020B0604020202020204" pitchFamily="34" charset="0"/>
                <a:cs typeface="Arial" panose="020B0604020202020204" pitchFamily="34" charset="0"/>
              </a:rPr>
              <a:t>signo</a:t>
            </a:r>
            <a:r>
              <a:rPr lang="es-MX" sz="1200" spc="-65" dirty="0">
                <a:solidFill>
                  <a:srgbClr val="181818"/>
                </a:solidFill>
                <a:latin typeface="Arial" panose="020B0604020202020204" pitchFamily="34" charset="0"/>
                <a:cs typeface="Arial" panose="020B0604020202020204" pitchFamily="34" charset="0"/>
              </a:rPr>
              <a:t> </a:t>
            </a:r>
            <a:r>
              <a:rPr lang="es-MX" sz="1200" spc="-15" dirty="0">
                <a:solidFill>
                  <a:srgbClr val="181818"/>
                </a:solidFill>
                <a:latin typeface="Arial" panose="020B0604020202020204" pitchFamily="34" charset="0"/>
                <a:cs typeface="Arial" panose="020B0604020202020204" pitchFamily="34" charset="0"/>
              </a:rPr>
              <a:t>de</a:t>
            </a:r>
            <a:r>
              <a:rPr lang="es-MX" sz="1200" spc="-50" dirty="0">
                <a:solidFill>
                  <a:srgbClr val="181818"/>
                </a:solidFill>
                <a:latin typeface="Arial" panose="020B0604020202020204" pitchFamily="34" charset="0"/>
                <a:cs typeface="Arial" panose="020B0604020202020204" pitchFamily="34" charset="0"/>
              </a:rPr>
              <a:t> </a:t>
            </a:r>
            <a:r>
              <a:rPr lang="es-MX" sz="1200" spc="-25" dirty="0">
                <a:solidFill>
                  <a:srgbClr val="181818"/>
                </a:solidFill>
                <a:latin typeface="Arial" panose="020B0604020202020204" pitchFamily="34" charset="0"/>
                <a:cs typeface="Arial" panose="020B0604020202020204" pitchFamily="34" charset="0"/>
              </a:rPr>
              <a:t>puntuación.</a:t>
            </a:r>
          </a:p>
          <a:p>
            <a:pPr marL="297815" indent="-285750" algn="just">
              <a:lnSpc>
                <a:spcPct val="150000"/>
              </a:lnSpc>
              <a:spcBef>
                <a:spcPts val="105"/>
              </a:spcBef>
              <a:buFont typeface="Arial" panose="020B0604020202020204" pitchFamily="34" charset="0"/>
              <a:buChar char="•"/>
              <a:tabLst>
                <a:tab pos="185420" algn="l"/>
              </a:tabLst>
            </a:pPr>
            <a:r>
              <a:rPr lang="en-US" sz="1200" dirty="0">
                <a:latin typeface="Arial" panose="020B0604020202020204" pitchFamily="34" charset="0"/>
                <a:cs typeface="Arial" panose="020B0604020202020204" pitchFamily="34" charset="0"/>
              </a:rPr>
              <a:t>Se </a:t>
            </a:r>
            <a:r>
              <a:rPr lang="en-US" sz="1200" dirty="0" err="1">
                <a:latin typeface="Arial" panose="020B0604020202020204" pitchFamily="34" charset="0"/>
                <a:cs typeface="Arial" panose="020B0604020202020204" pitchFamily="34" charset="0"/>
              </a:rPr>
              <a:t>incluye</a:t>
            </a:r>
            <a:r>
              <a:rPr lang="en-US" sz="1200" dirty="0">
                <a:latin typeface="Arial" panose="020B0604020202020204" pitchFamily="34" charset="0"/>
                <a:cs typeface="Arial" panose="020B0604020202020204" pitchFamily="34" charset="0"/>
              </a:rPr>
              <a:t> la </a:t>
            </a:r>
            <a:r>
              <a:rPr lang="en-US" sz="1200" dirty="0" err="1">
                <a:latin typeface="Arial" panose="020B0604020202020204" pitchFamily="34" charset="0"/>
                <a:cs typeface="Arial" panose="020B0604020202020204" pitchFamily="34" charset="0"/>
              </a:rPr>
              <a:t>paginación</a:t>
            </a:r>
            <a:r>
              <a:rPr lang="en-US" sz="1200" dirty="0">
                <a:latin typeface="Arial" panose="020B0604020202020204" pitchFamily="34" charset="0"/>
                <a:cs typeface="Arial" panose="020B0604020202020204" pitchFamily="34" charset="0"/>
              </a:rPr>
              <a:t>.</a:t>
            </a:r>
            <a:endParaRPr lang="es-MX" sz="1200" spc="-25" dirty="0">
              <a:solidFill>
                <a:srgbClr val="181818"/>
              </a:solidFill>
              <a:latin typeface="Arial" panose="020B0604020202020204" pitchFamily="34" charset="0"/>
              <a:cs typeface="Arial" panose="020B0604020202020204" pitchFamily="34" charset="0"/>
            </a:endParaRPr>
          </a:p>
          <a:p>
            <a:pPr marL="12065" algn="just">
              <a:lnSpc>
                <a:spcPct val="150000"/>
              </a:lnSpc>
              <a:spcBef>
                <a:spcPts val="105"/>
              </a:spcBef>
              <a:tabLst>
                <a:tab pos="185420" algn="l"/>
              </a:tabLst>
            </a:pPr>
            <a:r>
              <a:rPr lang="es-MX" sz="1200" spc="-25" dirty="0">
                <a:solidFill>
                  <a:srgbClr val="181818"/>
                </a:solidFill>
                <a:latin typeface="Arial" panose="020B0604020202020204" pitchFamily="34" charset="0"/>
                <a:cs typeface="Arial" panose="020B0604020202020204" pitchFamily="34" charset="0"/>
              </a:rPr>
              <a:t>		</a:t>
            </a:r>
          </a:p>
          <a:p>
            <a:pPr marL="12065" algn="just">
              <a:lnSpc>
                <a:spcPct val="150000"/>
              </a:lnSpc>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	  Cita: </a:t>
            </a:r>
            <a:r>
              <a:rPr lang="es-MX" sz="1200" spc="-25" dirty="0">
                <a:solidFill>
                  <a:srgbClr val="181818"/>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p. #</a:t>
            </a:r>
            <a:r>
              <a:rPr lang="es-MX" sz="1200" spc="-25" dirty="0">
                <a:solidFill>
                  <a:srgbClr val="181818"/>
                </a:solidFill>
                <a:latin typeface="Arial" panose="020B0604020202020204" pitchFamily="34" charset="0"/>
                <a:cs typeface="Arial" panose="020B0604020202020204" pitchFamily="34" charset="0"/>
              </a:rPr>
              <a:t>)</a:t>
            </a:r>
          </a:p>
          <a:p>
            <a:pPr algn="just">
              <a:lnSpc>
                <a:spcPct val="150000"/>
              </a:lnSpc>
              <a:tabLst>
                <a:tab pos="185420" algn="l"/>
              </a:tabLst>
            </a:pPr>
            <a:r>
              <a:rPr lang="es-MX" sz="1200" b="1" spc="-25" dirty="0">
                <a:solidFill>
                  <a:srgbClr val="181818"/>
                </a:solidFill>
                <a:latin typeface="Arial" panose="020B0604020202020204" pitchFamily="34" charset="0"/>
                <a:cs typeface="Arial" panose="020B0604020202020204" pitchFamily="34" charset="0"/>
              </a:rPr>
              <a:t>	  Referencia</a:t>
            </a:r>
            <a:r>
              <a:rPr lang="es-MX" sz="1200" spc="-25" dirty="0">
                <a:solidFill>
                  <a:srgbClr val="181818"/>
                </a:solidFill>
                <a:latin typeface="Arial" panose="020B0604020202020204" pitchFamily="34" charset="0"/>
                <a:cs typeface="Arial" panose="020B0604020202020204" pitchFamily="34" charset="0"/>
              </a:rPr>
              <a:t>: Apellidos  e  iniciales  del  nombre  del 		  autor/es. Titulo de artículo. Nombre  de  la  revista. </a:t>
            </a:r>
          </a:p>
          <a:p>
            <a:pPr algn="just">
              <a:lnSpc>
                <a:spcPct val="150000"/>
              </a:lnSpc>
              <a:tabLst>
                <a:tab pos="185420" algn="l"/>
              </a:tabLst>
            </a:pPr>
            <a:r>
              <a:rPr lang="es-MX" sz="1200" spc="-25" dirty="0">
                <a:solidFill>
                  <a:srgbClr val="181818"/>
                </a:solidFill>
                <a:latin typeface="Arial" panose="020B0604020202020204" pitchFamily="34" charset="0"/>
                <a:cs typeface="Arial" panose="020B0604020202020204" pitchFamily="34" charset="0"/>
              </a:rPr>
              <a:t>       Fecha; Volumen(</a:t>
            </a:r>
            <a:r>
              <a:rPr lang="en-US" sz="1200" dirty="0" err="1">
                <a:latin typeface="Arial" panose="020B0604020202020204" pitchFamily="34" charset="0"/>
                <a:cs typeface="Arial" panose="020B0604020202020204" pitchFamily="34" charset="0"/>
              </a:rPr>
              <a:t>número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página</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inicial</a:t>
            </a:r>
            <a:r>
              <a:rPr lang="en-US" sz="1200" dirty="0">
                <a:latin typeface="Arial" panose="020B0604020202020204" pitchFamily="34" charset="0"/>
                <a:cs typeface="Arial" panose="020B0604020202020204" pitchFamily="34" charset="0"/>
              </a:rPr>
              <a:t>- final del </a:t>
            </a:r>
            <a:r>
              <a:rPr lang="en-US" sz="1200" dirty="0" err="1">
                <a:latin typeface="Arial" panose="020B0604020202020204" pitchFamily="34" charset="0"/>
                <a:cs typeface="Arial" panose="020B0604020202020204" pitchFamily="34" charset="0"/>
              </a:rPr>
              <a:t>artículo</a:t>
            </a:r>
            <a:r>
              <a:rPr lang="en-US" sz="1200" dirty="0">
                <a:latin typeface="Arial" panose="020B0604020202020204" pitchFamily="34" charset="0"/>
                <a:cs typeface="Arial" panose="020B0604020202020204" pitchFamily="34" charset="0"/>
              </a:rPr>
              <a:t>. </a:t>
            </a:r>
          </a:p>
          <a:p>
            <a:pPr marL="12065" algn="just">
              <a:lnSpc>
                <a:spcPct val="150000"/>
              </a:lnSpc>
              <a:spcBef>
                <a:spcPts val="105"/>
              </a:spcBef>
              <a:tabLst>
                <a:tab pos="185420" algn="l"/>
              </a:tabLst>
            </a:pPr>
            <a:endParaRPr lang="es-MX" sz="1200" spc="-25" dirty="0">
              <a:solidFill>
                <a:srgbClr val="181818"/>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3"/>
          <a:stretch>
            <a:fillRect/>
          </a:stretch>
        </p:blipFill>
        <p:spPr>
          <a:xfrm>
            <a:off x="5361432" y="2198801"/>
            <a:ext cx="45719" cy="3011488"/>
          </a:xfrm>
          <a:prstGeom prst="rect">
            <a:avLst/>
          </a:prstGeom>
        </p:spPr>
      </p:pic>
    </p:spTree>
    <p:extLst>
      <p:ext uri="{BB962C8B-B14F-4D97-AF65-F5344CB8AC3E}">
        <p14:creationId xmlns:p14="http://schemas.microsoft.com/office/powerpoint/2010/main" val="263575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907588" y="968172"/>
            <a:ext cx="10210800" cy="658835"/>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Citas</a:t>
            </a:r>
            <a:endParaRPr lang="es-MX" sz="2800" dirty="0">
              <a:latin typeface="Arial" panose="020B0604020202020204" pitchFamily="34" charset="0"/>
              <a:cs typeface="Arial" panose="020B0604020202020204" pitchFamily="34" charset="0"/>
            </a:endParaRPr>
          </a:p>
        </p:txBody>
      </p:sp>
      <p:sp>
        <p:nvSpPr>
          <p:cNvPr id="4" name="object 10">
            <a:extLst>
              <a:ext uri="{FF2B5EF4-FFF2-40B4-BE49-F238E27FC236}">
                <a16:creationId xmlns:a16="http://schemas.microsoft.com/office/drawing/2014/main" id="{974C85DC-8049-4331-1500-61EA0BF03580}"/>
              </a:ext>
            </a:extLst>
          </p:cNvPr>
          <p:cNvSpPr txBox="1"/>
          <p:nvPr/>
        </p:nvSpPr>
        <p:spPr>
          <a:xfrm>
            <a:off x="5458223" y="1773916"/>
            <a:ext cx="5814061" cy="5084084"/>
          </a:xfrm>
          <a:prstGeom prst="rect">
            <a:avLst/>
          </a:prstGeom>
        </p:spPr>
        <p:txBody>
          <a:bodyPr vert="horz" wrap="square" lIns="0" tIns="13335" rIns="0" bIns="0" rtlCol="0">
            <a:spAutoFit/>
          </a:bodyPr>
          <a:lstStyle/>
          <a:p>
            <a:pPr marL="12065" algn="just">
              <a:spcBef>
                <a:spcPts val="105"/>
              </a:spcBef>
              <a:tabLst>
                <a:tab pos="185420" algn="l"/>
              </a:tabLst>
            </a:pPr>
            <a:r>
              <a:rPr lang="es-MX" b="1" spc="-25" dirty="0">
                <a:solidFill>
                  <a:srgbClr val="181818"/>
                </a:solidFill>
                <a:latin typeface="Arial" panose="020B0604020202020204" pitchFamily="34" charset="0"/>
                <a:cs typeface="Arial" panose="020B0604020202020204" pitchFamily="34" charset="0"/>
              </a:rPr>
              <a:t>Ejemplo</a:t>
            </a:r>
          </a:p>
          <a:p>
            <a:pPr marL="12065" algn="just">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Cita:</a:t>
            </a:r>
          </a:p>
          <a:p>
            <a:pPr marL="12065" algn="just">
              <a:spcBef>
                <a:spcPts val="105"/>
              </a:spcBef>
              <a:tabLst>
                <a:tab pos="185420" algn="l"/>
              </a:tabLst>
            </a:pPr>
            <a:endParaRPr lang="es-MX" b="1" spc="-25" dirty="0">
              <a:solidFill>
                <a:srgbClr val="181818"/>
              </a:solidFill>
              <a:latin typeface="Arial" panose="020B0604020202020204" pitchFamily="34" charset="0"/>
              <a:cs typeface="Arial" panose="020B0604020202020204" pitchFamily="34" charset="0"/>
            </a:endParaRPr>
          </a:p>
          <a:p>
            <a:pPr algn="just" fontAlgn="base">
              <a:lnSpc>
                <a:spcPct val="200000"/>
              </a:lnSpc>
            </a:pPr>
            <a:endParaRPr lang="es-MX" sz="1200" b="1" dirty="0">
              <a:latin typeface="Arial" panose="020B0604020202020204" pitchFamily="34" charset="0"/>
              <a:cs typeface="Arial" panose="020B0604020202020204" pitchFamily="34" charset="0"/>
            </a:endParaRPr>
          </a:p>
          <a:p>
            <a:pPr algn="just" fontAlgn="base">
              <a:lnSpc>
                <a:spcPct val="200000"/>
              </a:lnSpc>
            </a:pPr>
            <a:endParaRPr lang="es-MX" sz="1200" b="1" dirty="0">
              <a:latin typeface="Arial" panose="020B0604020202020204" pitchFamily="34" charset="0"/>
              <a:cs typeface="Arial" panose="020B0604020202020204" pitchFamily="34" charset="0"/>
            </a:endParaRPr>
          </a:p>
          <a:p>
            <a:pPr algn="just" fontAlgn="base">
              <a:lnSpc>
                <a:spcPct val="200000"/>
              </a:lnSpc>
            </a:pPr>
            <a:endParaRPr lang="es-MX" sz="1200" b="1" dirty="0">
              <a:latin typeface="Arial" panose="020B0604020202020204" pitchFamily="34" charset="0"/>
              <a:cs typeface="Arial" panose="020B0604020202020204" pitchFamily="34" charset="0"/>
            </a:endParaRPr>
          </a:p>
          <a:p>
            <a:pPr algn="just" fontAlgn="base">
              <a:lnSpc>
                <a:spcPct val="200000"/>
              </a:lnSpc>
            </a:pPr>
            <a:endParaRPr lang="es-MX" sz="1200" b="1" dirty="0">
              <a:latin typeface="Arial" panose="020B0604020202020204" pitchFamily="34" charset="0"/>
              <a:cs typeface="Arial" panose="020B0604020202020204" pitchFamily="34" charset="0"/>
            </a:endParaRPr>
          </a:p>
          <a:p>
            <a:pPr algn="just" fontAlgn="base">
              <a:lnSpc>
                <a:spcPct val="200000"/>
              </a:lnSpc>
            </a:pPr>
            <a:endParaRPr lang="es-MX" sz="1200" b="1" dirty="0">
              <a:latin typeface="Arial" panose="020B0604020202020204" pitchFamily="34" charset="0"/>
              <a:cs typeface="Arial" panose="020B0604020202020204" pitchFamily="34" charset="0"/>
            </a:endParaRPr>
          </a:p>
          <a:p>
            <a:pPr algn="just" fontAlgn="base">
              <a:lnSpc>
                <a:spcPct val="200000"/>
              </a:lnSpc>
            </a:pPr>
            <a:r>
              <a:rPr lang="es-MX" sz="1200" b="1" dirty="0">
                <a:latin typeface="Arial" panose="020B0604020202020204" pitchFamily="34" charset="0"/>
                <a:cs typeface="Arial" panose="020B0604020202020204" pitchFamily="34" charset="0"/>
              </a:rPr>
              <a:t>Referencia:</a:t>
            </a:r>
            <a:r>
              <a:rPr lang="es-MX" sz="120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algn="just" defTabSz="180000" fontAlgn="base">
              <a:lnSpc>
                <a:spcPct val="150000"/>
              </a:lnSpc>
            </a:pPr>
            <a:r>
              <a:rPr lang="es-ES" sz="1200" spc="-25" dirty="0">
                <a:solidFill>
                  <a:srgbClr val="181818"/>
                </a:solidFill>
                <a:latin typeface="Arial" panose="020B0604020202020204" pitchFamily="34" charset="0"/>
                <a:cs typeface="Arial" panose="020B0604020202020204" pitchFamily="34" charset="0"/>
              </a:rPr>
              <a:t>2.	</a:t>
            </a:r>
            <a:r>
              <a:rPr lang="es-MX" sz="1200" dirty="0">
                <a:latin typeface="Calibri" panose="020F0502020204030204" pitchFamily="34" charset="0"/>
              </a:rPr>
              <a:t> </a:t>
            </a:r>
            <a:r>
              <a:rPr lang="es-MX" sz="1200" dirty="0" err="1">
                <a:latin typeface="Arial" panose="020B0604020202020204" pitchFamily="34" charset="0"/>
                <a:cs typeface="Arial" panose="020B0604020202020204" pitchFamily="34" charset="0"/>
              </a:rPr>
              <a:t>Walbaum</a:t>
            </a:r>
            <a:r>
              <a:rPr lang="es-MX" sz="1200" dirty="0">
                <a:latin typeface="Arial" panose="020B0604020202020204" pitchFamily="34" charset="0"/>
                <a:cs typeface="Arial" panose="020B0604020202020204" pitchFamily="34" charset="0"/>
              </a:rPr>
              <a:t> B, Rodríguez J, Acevedo F, Camus M, Manzor M, </a:t>
            </a:r>
            <a:r>
              <a:rPr lang="es-MX" sz="1200" dirty="0" err="1">
                <a:latin typeface="Arial" panose="020B0604020202020204" pitchFamily="34" charset="0"/>
                <a:cs typeface="Arial" panose="020B0604020202020204" pitchFamily="34" charset="0"/>
              </a:rPr>
              <a:t>Martinez</a:t>
            </a:r>
            <a:r>
              <a:rPr lang="es-MX" sz="1200" dirty="0">
                <a:latin typeface="Arial" panose="020B0604020202020204" pitchFamily="34" charset="0"/>
                <a:cs typeface="Arial" panose="020B0604020202020204" pitchFamily="34" charset="0"/>
              </a:rPr>
              <a:t> R, et al. 	Tratamiento 	sistémico actual para cáncer de mama avanzado hormono-	dependiente. Revista Médica Clínica 	Las Condes [Internet]. 2023 [citado 	el 21 de 	enero de 2024]; 34(3): 224–234. Disponible en: 	https://www.sciencedirect.com/science/article/pii/S0716864023000421</a:t>
            </a:r>
          </a:p>
          <a:p>
            <a:pPr algn="just" defTabSz="180000" fontAlgn="base">
              <a:lnSpc>
                <a:spcPct val="150000"/>
              </a:lnSpc>
            </a:pPr>
            <a:r>
              <a:rPr lang="es-MX" dirty="0"/>
              <a:t> </a:t>
            </a:r>
          </a:p>
          <a:p>
            <a:pPr marL="12065" algn="just">
              <a:lnSpc>
                <a:spcPct val="100000"/>
              </a:lnSpc>
              <a:spcBef>
                <a:spcPts val="105"/>
              </a:spcBef>
              <a:tabLst>
                <a:tab pos="185420" algn="l"/>
              </a:tabLst>
            </a:pPr>
            <a:endParaRPr lang="es-MX" dirty="0">
              <a:latin typeface="Arial" panose="020B0604020202020204" pitchFamily="34" charset="0"/>
              <a:cs typeface="Arial" panose="020B0604020202020204" pitchFamily="34" charset="0"/>
            </a:endParaRPr>
          </a:p>
        </p:txBody>
      </p:sp>
      <p:sp>
        <p:nvSpPr>
          <p:cNvPr id="2" name="Rectángulo 1"/>
          <p:cNvSpPr/>
          <p:nvPr/>
        </p:nvSpPr>
        <p:spPr>
          <a:xfrm>
            <a:off x="914400" y="1981200"/>
            <a:ext cx="4114800" cy="4000262"/>
          </a:xfrm>
          <a:prstGeom prst="rect">
            <a:avLst/>
          </a:prstGeom>
        </p:spPr>
        <p:txBody>
          <a:bodyPr wrap="square">
            <a:spAutoFit/>
          </a:bodyPr>
          <a:lstStyle/>
          <a:p>
            <a:pPr marL="12065" algn="just">
              <a:spcBef>
                <a:spcPts val="105"/>
              </a:spcBef>
              <a:tabLst>
                <a:tab pos="185420" algn="l"/>
              </a:tabLst>
            </a:pPr>
            <a:r>
              <a:rPr lang="es-EC" spc="35" dirty="0">
                <a:solidFill>
                  <a:srgbClr val="181818"/>
                </a:solidFill>
                <a:latin typeface="Arial" panose="020B0604020202020204" pitchFamily="34" charset="0"/>
                <a:cs typeface="Arial" panose="020B0604020202020204" pitchFamily="34" charset="0"/>
              </a:rPr>
              <a:t>Cita</a:t>
            </a:r>
            <a:r>
              <a:rPr lang="es-EC" spc="-65" dirty="0">
                <a:solidFill>
                  <a:srgbClr val="181818"/>
                </a:solidFill>
                <a:latin typeface="Arial" panose="020B0604020202020204" pitchFamily="34" charset="0"/>
                <a:cs typeface="Arial" panose="020B0604020202020204" pitchFamily="34" charset="0"/>
              </a:rPr>
              <a:t> </a:t>
            </a:r>
            <a:r>
              <a:rPr lang="es-EC" spc="65" dirty="0">
                <a:solidFill>
                  <a:srgbClr val="181818"/>
                </a:solidFill>
                <a:latin typeface="Arial" panose="020B0604020202020204" pitchFamily="34" charset="0"/>
                <a:cs typeface="Arial" panose="020B0604020202020204" pitchFamily="34" charset="0"/>
              </a:rPr>
              <a:t>directa</a:t>
            </a:r>
            <a:r>
              <a:rPr lang="es-EC" spc="-60" dirty="0">
                <a:solidFill>
                  <a:srgbClr val="181818"/>
                </a:solidFill>
                <a:latin typeface="Arial" panose="020B0604020202020204" pitchFamily="34" charset="0"/>
                <a:cs typeface="Arial" panose="020B0604020202020204" pitchFamily="34" charset="0"/>
              </a:rPr>
              <a:t> o </a:t>
            </a:r>
            <a:r>
              <a:rPr lang="es-EC" b="1" spc="95" dirty="0">
                <a:solidFill>
                  <a:srgbClr val="181818"/>
                </a:solidFill>
                <a:latin typeface="Arial" panose="020B0604020202020204" pitchFamily="34" charset="0"/>
                <a:cs typeface="Arial" panose="020B0604020202020204" pitchFamily="34" charset="0"/>
              </a:rPr>
              <a:t>textual</a:t>
            </a:r>
            <a:r>
              <a:rPr lang="es-EC" b="1" spc="-60" dirty="0">
                <a:solidFill>
                  <a:srgbClr val="181818"/>
                </a:solidFill>
                <a:latin typeface="Arial" panose="020B0604020202020204" pitchFamily="34" charset="0"/>
                <a:cs typeface="Arial" panose="020B0604020202020204" pitchFamily="34" charset="0"/>
              </a:rPr>
              <a:t> </a:t>
            </a:r>
            <a:r>
              <a:rPr lang="es-EC" b="1" spc="60" dirty="0">
                <a:solidFill>
                  <a:srgbClr val="181818"/>
                </a:solidFill>
                <a:latin typeface="Arial" panose="020B0604020202020204" pitchFamily="34" charset="0"/>
                <a:cs typeface="Arial" panose="020B0604020202020204" pitchFamily="34" charset="0"/>
              </a:rPr>
              <a:t>extensa</a:t>
            </a:r>
          </a:p>
          <a:p>
            <a:pPr marL="297815" indent="-285750" algn="just">
              <a:lnSpc>
                <a:spcPct val="150000"/>
              </a:lnSpc>
              <a:spcBef>
                <a:spcPts val="105"/>
              </a:spcBef>
              <a:buFont typeface="Arial" panose="020B0604020202020204" pitchFamily="34" charset="0"/>
              <a:buChar char="•"/>
              <a:tabLst>
                <a:tab pos="185420" algn="l"/>
              </a:tabLst>
            </a:pPr>
            <a:r>
              <a:rPr lang="es-MX" sz="1200" spc="-50" dirty="0">
                <a:solidFill>
                  <a:srgbClr val="181818"/>
                </a:solidFill>
                <a:latin typeface="Arial" panose="020B0604020202020204" pitchFamily="34" charset="0"/>
                <a:cs typeface="Arial" panose="020B0604020202020204" pitchFamily="34" charset="0"/>
              </a:rPr>
              <a:t>Se</a:t>
            </a:r>
            <a:r>
              <a:rPr lang="es-MX" sz="1200" spc="-15" dirty="0">
                <a:solidFill>
                  <a:srgbClr val="181818"/>
                </a:solidFill>
                <a:latin typeface="Arial" panose="020B0604020202020204" pitchFamily="34" charset="0"/>
                <a:cs typeface="Arial" panose="020B0604020202020204" pitchFamily="34" charset="0"/>
              </a:rPr>
              <a:t> </a:t>
            </a:r>
            <a:r>
              <a:rPr lang="es-MX" sz="1200" spc="10" dirty="0">
                <a:solidFill>
                  <a:srgbClr val="181818"/>
                </a:solidFill>
                <a:latin typeface="Arial" panose="020B0604020202020204" pitchFamily="34" charset="0"/>
                <a:cs typeface="Arial" panose="020B0604020202020204" pitchFamily="34" charset="0"/>
              </a:rPr>
              <a:t>escribe</a:t>
            </a:r>
            <a:r>
              <a:rPr lang="es-MX" sz="1200" spc="-15" dirty="0">
                <a:solidFill>
                  <a:srgbClr val="181818"/>
                </a:solidFill>
                <a:latin typeface="Arial" panose="020B0604020202020204" pitchFamily="34" charset="0"/>
                <a:cs typeface="Arial" panose="020B0604020202020204" pitchFamily="34" charset="0"/>
              </a:rPr>
              <a:t> </a:t>
            </a:r>
            <a:r>
              <a:rPr lang="es-MX" sz="1200" spc="5" dirty="0">
                <a:solidFill>
                  <a:srgbClr val="181818"/>
                </a:solidFill>
                <a:latin typeface="Arial" panose="020B0604020202020204" pitchFamily="34" charset="0"/>
                <a:cs typeface="Arial" panose="020B0604020202020204" pitchFamily="34" charset="0"/>
              </a:rPr>
              <a:t>sin</a:t>
            </a:r>
            <a:r>
              <a:rPr lang="es-MX" sz="1200" spc="-35" dirty="0">
                <a:solidFill>
                  <a:srgbClr val="181818"/>
                </a:solidFill>
                <a:latin typeface="Arial" panose="020B0604020202020204" pitchFamily="34" charset="0"/>
                <a:cs typeface="Arial" panose="020B0604020202020204" pitchFamily="34" charset="0"/>
              </a:rPr>
              <a:t> </a:t>
            </a:r>
            <a:r>
              <a:rPr lang="es-MX" sz="1200" spc="15" dirty="0">
                <a:solidFill>
                  <a:srgbClr val="181818"/>
                </a:solidFill>
                <a:latin typeface="Arial" panose="020B0604020202020204" pitchFamily="34" charset="0"/>
                <a:cs typeface="Arial" panose="020B0604020202020204" pitchFamily="34" charset="0"/>
              </a:rPr>
              <a:t>comillas</a:t>
            </a:r>
            <a:r>
              <a:rPr lang="es-MX" sz="1200" spc="-45" dirty="0">
                <a:solidFill>
                  <a:srgbClr val="181818"/>
                </a:solidFill>
                <a:latin typeface="Arial" panose="020B0604020202020204" pitchFamily="34" charset="0"/>
                <a:cs typeface="Arial" panose="020B0604020202020204" pitchFamily="34" charset="0"/>
              </a:rPr>
              <a:t>.</a:t>
            </a:r>
          </a:p>
          <a:p>
            <a:pPr marL="297815" indent="-285750" algn="just">
              <a:lnSpc>
                <a:spcPct val="150000"/>
              </a:lnSpc>
              <a:spcBef>
                <a:spcPts val="105"/>
              </a:spcBef>
              <a:buFont typeface="Arial" panose="020B0604020202020204" pitchFamily="34" charset="0"/>
              <a:buChar char="•"/>
              <a:tabLst>
                <a:tab pos="185420" algn="l"/>
              </a:tabLst>
            </a:pPr>
            <a:r>
              <a:rPr lang="es-MX" sz="1200" spc="-5" dirty="0">
                <a:solidFill>
                  <a:srgbClr val="181818"/>
                </a:solidFill>
                <a:latin typeface="Arial" panose="020B0604020202020204" pitchFamily="34" charset="0"/>
                <a:cs typeface="Arial" panose="020B0604020202020204" pitchFamily="34" charset="0"/>
              </a:rPr>
              <a:t>En</a:t>
            </a:r>
            <a:r>
              <a:rPr lang="es-MX" sz="1200" spc="-65" dirty="0">
                <a:solidFill>
                  <a:srgbClr val="181818"/>
                </a:solidFill>
                <a:latin typeface="Arial" panose="020B0604020202020204" pitchFamily="34" charset="0"/>
                <a:cs typeface="Arial" panose="020B0604020202020204" pitchFamily="34" charset="0"/>
              </a:rPr>
              <a:t> </a:t>
            </a:r>
            <a:r>
              <a:rPr lang="es-MX" sz="1200" spc="-30" dirty="0">
                <a:solidFill>
                  <a:srgbClr val="181818"/>
                </a:solidFill>
                <a:latin typeface="Arial" panose="020B0604020202020204" pitchFamily="34" charset="0"/>
                <a:cs typeface="Arial" panose="020B0604020202020204" pitchFamily="34" charset="0"/>
              </a:rPr>
              <a:t>renglón</a:t>
            </a:r>
            <a:r>
              <a:rPr lang="es-MX" sz="1200" spc="-50" dirty="0">
                <a:solidFill>
                  <a:srgbClr val="181818"/>
                </a:solidFill>
                <a:latin typeface="Arial" panose="020B0604020202020204" pitchFamily="34" charset="0"/>
                <a:cs typeface="Arial" panose="020B0604020202020204" pitchFamily="34" charset="0"/>
              </a:rPr>
              <a:t> </a:t>
            </a:r>
            <a:r>
              <a:rPr lang="es-MX" sz="1200" spc="-10" dirty="0">
                <a:solidFill>
                  <a:srgbClr val="181818"/>
                </a:solidFill>
                <a:latin typeface="Arial" panose="020B0604020202020204" pitchFamily="34" charset="0"/>
                <a:cs typeface="Arial" panose="020B0604020202020204" pitchFamily="34" charset="0"/>
              </a:rPr>
              <a:t>aparte</a:t>
            </a:r>
            <a:r>
              <a:rPr lang="es-MX" sz="1200" spc="-85" dirty="0">
                <a:solidFill>
                  <a:srgbClr val="181818"/>
                </a:solidFill>
                <a:latin typeface="Arial" panose="020B0604020202020204" pitchFamily="34" charset="0"/>
                <a:cs typeface="Arial" panose="020B0604020202020204" pitchFamily="34" charset="0"/>
              </a:rPr>
              <a:t>.</a:t>
            </a:r>
          </a:p>
          <a:p>
            <a:pPr marL="297815" indent="-285750" algn="just">
              <a:lnSpc>
                <a:spcPct val="150000"/>
              </a:lnSpc>
              <a:spcBef>
                <a:spcPts val="105"/>
              </a:spcBef>
              <a:buFont typeface="Arial" panose="020B0604020202020204" pitchFamily="34" charset="0"/>
              <a:buChar char="•"/>
              <a:tabLst>
                <a:tab pos="185420" algn="l"/>
              </a:tabLst>
            </a:pPr>
            <a:r>
              <a:rPr lang="es-MX" sz="1200" spc="-15" dirty="0">
                <a:solidFill>
                  <a:srgbClr val="181818"/>
                </a:solidFill>
                <a:latin typeface="Arial" panose="020B0604020202020204" pitchFamily="34" charset="0"/>
                <a:cs typeface="Arial" panose="020B0604020202020204" pitchFamily="34" charset="0"/>
              </a:rPr>
              <a:t>Todo el texto con una </a:t>
            </a:r>
            <a:r>
              <a:rPr lang="es-MX" sz="1200" spc="15" dirty="0">
                <a:solidFill>
                  <a:srgbClr val="181818"/>
                </a:solidFill>
                <a:latin typeface="Arial" panose="020B0604020202020204" pitchFamily="34" charset="0"/>
                <a:cs typeface="Arial" panose="020B0604020202020204" pitchFamily="34" charset="0"/>
              </a:rPr>
              <a:t>sangría </a:t>
            </a:r>
            <a:r>
              <a:rPr lang="es-MX" sz="1200" spc="30" dirty="0">
                <a:solidFill>
                  <a:srgbClr val="181818"/>
                </a:solidFill>
                <a:latin typeface="Arial" panose="020B0604020202020204" pitchFamily="34" charset="0"/>
                <a:cs typeface="Arial" panose="020B0604020202020204" pitchFamily="34" charset="0"/>
              </a:rPr>
              <a:t>de </a:t>
            </a:r>
            <a:r>
              <a:rPr lang="es-MX" sz="1200" spc="15" dirty="0">
                <a:solidFill>
                  <a:srgbClr val="181818"/>
                </a:solidFill>
                <a:latin typeface="Arial" panose="020B0604020202020204" pitchFamily="34" charset="0"/>
                <a:cs typeface="Arial" panose="020B0604020202020204" pitchFamily="34" charset="0"/>
              </a:rPr>
              <a:t>1,27 </a:t>
            </a:r>
            <a:r>
              <a:rPr lang="es-MX" sz="1200" spc="-10" dirty="0">
                <a:solidFill>
                  <a:srgbClr val="181818"/>
                </a:solidFill>
                <a:latin typeface="Arial" panose="020B0604020202020204" pitchFamily="34" charset="0"/>
                <a:cs typeface="Arial" panose="020B0604020202020204" pitchFamily="34" charset="0"/>
              </a:rPr>
              <a:t>cm </a:t>
            </a:r>
            <a:r>
              <a:rPr lang="es-MX" sz="1200" spc="55" dirty="0">
                <a:solidFill>
                  <a:srgbClr val="181818"/>
                </a:solidFill>
                <a:latin typeface="Arial" panose="020B0604020202020204" pitchFamily="34" charset="0"/>
                <a:cs typeface="Arial" panose="020B0604020202020204" pitchFamily="34" charset="0"/>
              </a:rPr>
              <a:t>del margen izquierdo</a:t>
            </a:r>
            <a:endParaRPr lang="es-MX" sz="1200" spc="5" dirty="0">
              <a:solidFill>
                <a:srgbClr val="181818"/>
              </a:solidFill>
              <a:latin typeface="Arial" panose="020B0604020202020204" pitchFamily="34" charset="0"/>
              <a:cs typeface="Arial" panose="020B0604020202020204" pitchFamily="34" charset="0"/>
            </a:endParaRPr>
          </a:p>
          <a:p>
            <a:pPr marL="297815" indent="-285750" algn="just">
              <a:lnSpc>
                <a:spcPct val="150000"/>
              </a:lnSpc>
              <a:spcBef>
                <a:spcPts val="105"/>
              </a:spcBef>
              <a:buFont typeface="Arial" panose="020B0604020202020204" pitchFamily="34" charset="0"/>
              <a:buChar char="•"/>
              <a:tabLst>
                <a:tab pos="185420" algn="l"/>
              </a:tabLst>
            </a:pPr>
            <a:r>
              <a:rPr lang="es-MX" sz="1200" spc="5" dirty="0">
                <a:solidFill>
                  <a:srgbClr val="181818"/>
                </a:solidFill>
                <a:latin typeface="Arial" panose="020B0604020202020204" pitchFamily="34" charset="0"/>
                <a:cs typeface="Arial" panose="020B0604020202020204" pitchFamily="34" charset="0"/>
              </a:rPr>
              <a:t>E</a:t>
            </a:r>
            <a:r>
              <a:rPr lang="es-MX" sz="1200" spc="-20" dirty="0">
                <a:solidFill>
                  <a:srgbClr val="181818"/>
                </a:solidFill>
                <a:latin typeface="Arial" panose="020B0604020202020204" pitchFamily="34" charset="0"/>
                <a:cs typeface="Arial" panose="020B0604020202020204" pitchFamily="34" charset="0"/>
              </a:rPr>
              <a:t>l </a:t>
            </a:r>
            <a:r>
              <a:rPr lang="es-MX" sz="1200" spc="-15" dirty="0">
                <a:solidFill>
                  <a:srgbClr val="181818"/>
                </a:solidFill>
                <a:latin typeface="Arial" panose="020B0604020202020204" pitchFamily="34" charset="0"/>
                <a:cs typeface="Arial" panose="020B0604020202020204" pitchFamily="34" charset="0"/>
              </a:rPr>
              <a:t> </a:t>
            </a:r>
            <a:r>
              <a:rPr lang="es-MX" sz="1200" spc="-10" dirty="0">
                <a:solidFill>
                  <a:srgbClr val="181818"/>
                </a:solidFill>
                <a:latin typeface="Arial" panose="020B0604020202020204" pitchFamily="34" charset="0"/>
                <a:cs typeface="Arial" panose="020B0604020202020204" pitchFamily="34" charset="0"/>
              </a:rPr>
              <a:t>tamaño de </a:t>
            </a:r>
            <a:r>
              <a:rPr lang="es-MX" sz="1200" spc="-15" dirty="0">
                <a:solidFill>
                  <a:srgbClr val="181818"/>
                </a:solidFill>
                <a:latin typeface="Arial" panose="020B0604020202020204" pitchFamily="34" charset="0"/>
                <a:cs typeface="Arial" panose="020B0604020202020204" pitchFamily="34" charset="0"/>
              </a:rPr>
              <a:t>fuente </a:t>
            </a:r>
            <a:r>
              <a:rPr lang="es-MX" sz="1200" spc="-10" dirty="0">
                <a:solidFill>
                  <a:srgbClr val="181818"/>
                </a:solidFill>
                <a:latin typeface="Arial" panose="020B0604020202020204" pitchFamily="34" charset="0"/>
                <a:cs typeface="Arial" panose="020B0604020202020204" pitchFamily="34" charset="0"/>
              </a:rPr>
              <a:t>debe </a:t>
            </a:r>
            <a:r>
              <a:rPr lang="es-MX" sz="1200" spc="-20" dirty="0">
                <a:solidFill>
                  <a:srgbClr val="181818"/>
                </a:solidFill>
                <a:latin typeface="Arial" panose="020B0604020202020204" pitchFamily="34" charset="0"/>
                <a:cs typeface="Arial" panose="020B0604020202020204" pitchFamily="34" charset="0"/>
              </a:rPr>
              <a:t>ser </a:t>
            </a:r>
            <a:r>
              <a:rPr lang="es-MX" sz="1200" spc="-15" dirty="0">
                <a:solidFill>
                  <a:srgbClr val="181818"/>
                </a:solidFill>
                <a:latin typeface="Arial" panose="020B0604020202020204" pitchFamily="34" charset="0"/>
                <a:cs typeface="Arial" panose="020B0604020202020204" pitchFamily="34" charset="0"/>
              </a:rPr>
              <a:t>un </a:t>
            </a:r>
            <a:r>
              <a:rPr lang="es-MX" sz="1200" spc="-20" dirty="0">
                <a:solidFill>
                  <a:srgbClr val="181818"/>
                </a:solidFill>
                <a:latin typeface="Arial" panose="020B0604020202020204" pitchFamily="34" charset="0"/>
                <a:cs typeface="Arial" panose="020B0604020202020204" pitchFamily="34" charset="0"/>
              </a:rPr>
              <a:t>punto menos </a:t>
            </a:r>
            <a:r>
              <a:rPr lang="es-MX" sz="1200" spc="-15" dirty="0">
                <a:solidFill>
                  <a:srgbClr val="181818"/>
                </a:solidFill>
                <a:latin typeface="Arial" panose="020B0604020202020204" pitchFamily="34" charset="0"/>
                <a:cs typeface="Arial" panose="020B0604020202020204" pitchFamily="34" charset="0"/>
              </a:rPr>
              <a:t>que </a:t>
            </a:r>
            <a:r>
              <a:rPr lang="es-MX" sz="1200" spc="-20" dirty="0">
                <a:solidFill>
                  <a:srgbClr val="181818"/>
                </a:solidFill>
                <a:latin typeface="Arial" panose="020B0604020202020204" pitchFamily="34" charset="0"/>
                <a:cs typeface="Arial" panose="020B0604020202020204" pitchFamily="34" charset="0"/>
              </a:rPr>
              <a:t>el </a:t>
            </a:r>
            <a:r>
              <a:rPr lang="es-MX" sz="1200" spc="-15" dirty="0">
                <a:solidFill>
                  <a:srgbClr val="181818"/>
                </a:solidFill>
                <a:latin typeface="Arial" panose="020B0604020202020204" pitchFamily="34" charset="0"/>
                <a:cs typeface="Arial" panose="020B0604020202020204" pitchFamily="34" charset="0"/>
              </a:rPr>
              <a:t> </a:t>
            </a:r>
            <a:r>
              <a:rPr lang="es-MX" sz="1200" spc="-10" dirty="0">
                <a:solidFill>
                  <a:srgbClr val="181818"/>
                </a:solidFill>
                <a:latin typeface="Arial" panose="020B0604020202020204" pitchFamily="34" charset="0"/>
                <a:cs typeface="Arial" panose="020B0604020202020204" pitchFamily="34" charset="0"/>
              </a:rPr>
              <a:t>t</a:t>
            </a:r>
            <a:r>
              <a:rPr lang="es-MX" sz="1200" spc="-20" dirty="0">
                <a:solidFill>
                  <a:srgbClr val="181818"/>
                </a:solidFill>
                <a:latin typeface="Arial" panose="020B0604020202020204" pitchFamily="34" charset="0"/>
                <a:cs typeface="Arial" panose="020B0604020202020204" pitchFamily="34" charset="0"/>
              </a:rPr>
              <a:t>e</a:t>
            </a:r>
            <a:r>
              <a:rPr lang="es-MX" sz="1200" spc="-114" dirty="0">
                <a:solidFill>
                  <a:srgbClr val="181818"/>
                </a:solidFill>
                <a:latin typeface="Arial" panose="020B0604020202020204" pitchFamily="34" charset="0"/>
                <a:cs typeface="Arial" panose="020B0604020202020204" pitchFamily="34" charset="0"/>
              </a:rPr>
              <a:t>x</a:t>
            </a:r>
            <a:r>
              <a:rPr lang="es-MX" sz="1200" spc="-20" dirty="0">
                <a:solidFill>
                  <a:srgbClr val="181818"/>
                </a:solidFill>
                <a:latin typeface="Arial" panose="020B0604020202020204" pitchFamily="34" charset="0"/>
                <a:cs typeface="Arial" panose="020B0604020202020204" pitchFamily="34" charset="0"/>
              </a:rPr>
              <a:t>to</a:t>
            </a:r>
            <a:r>
              <a:rPr lang="es-MX" sz="1200" spc="-55" dirty="0">
                <a:solidFill>
                  <a:srgbClr val="181818"/>
                </a:solidFill>
                <a:latin typeface="Arial" panose="020B0604020202020204" pitchFamily="34" charset="0"/>
                <a:cs typeface="Arial" panose="020B0604020202020204" pitchFamily="34" charset="0"/>
              </a:rPr>
              <a:t> </a:t>
            </a:r>
            <a:r>
              <a:rPr lang="es-MX" sz="1200" spc="-45" dirty="0">
                <a:solidFill>
                  <a:srgbClr val="181818"/>
                </a:solidFill>
                <a:latin typeface="Arial" panose="020B0604020202020204" pitchFamily="34" charset="0"/>
                <a:cs typeface="Arial" panose="020B0604020202020204" pitchFamily="34" charset="0"/>
              </a:rPr>
              <a:t>normal (Arial 11)</a:t>
            </a:r>
            <a:r>
              <a:rPr lang="es-MX" sz="1200" spc="-65" dirty="0">
                <a:solidFill>
                  <a:srgbClr val="181818"/>
                </a:solidFill>
                <a:latin typeface="Arial" panose="020B0604020202020204" pitchFamily="34" charset="0"/>
                <a:cs typeface="Arial" panose="020B0604020202020204" pitchFamily="34" charset="0"/>
              </a:rPr>
              <a:t> </a:t>
            </a:r>
            <a:r>
              <a:rPr lang="es-MX" sz="1200" spc="-25" dirty="0">
                <a:solidFill>
                  <a:srgbClr val="181818"/>
                </a:solidFill>
                <a:latin typeface="Arial" panose="020B0604020202020204" pitchFamily="34" charset="0"/>
                <a:cs typeface="Arial" panose="020B0604020202020204" pitchFamily="34" charset="0"/>
              </a:rPr>
              <a:t>y</a:t>
            </a:r>
            <a:r>
              <a:rPr lang="es-MX" sz="1200" spc="-75" dirty="0">
                <a:solidFill>
                  <a:srgbClr val="181818"/>
                </a:solidFill>
                <a:latin typeface="Arial" panose="020B0604020202020204" pitchFamily="34" charset="0"/>
                <a:cs typeface="Arial" panose="020B0604020202020204" pitchFamily="34" charset="0"/>
              </a:rPr>
              <a:t> </a:t>
            </a:r>
            <a:r>
              <a:rPr lang="es-MX" sz="1200" spc="-20" dirty="0">
                <a:solidFill>
                  <a:srgbClr val="181818"/>
                </a:solidFill>
                <a:latin typeface="Arial" panose="020B0604020202020204" pitchFamily="34" charset="0"/>
                <a:cs typeface="Arial" panose="020B0604020202020204" pitchFamily="34" charset="0"/>
              </a:rPr>
              <a:t>el</a:t>
            </a:r>
            <a:r>
              <a:rPr lang="es-MX" sz="1200" spc="-75" dirty="0">
                <a:solidFill>
                  <a:srgbClr val="181818"/>
                </a:solidFill>
                <a:latin typeface="Arial" panose="020B0604020202020204" pitchFamily="34" charset="0"/>
                <a:cs typeface="Arial" panose="020B0604020202020204" pitchFamily="34" charset="0"/>
              </a:rPr>
              <a:t> </a:t>
            </a:r>
            <a:r>
              <a:rPr lang="es-MX" sz="1200" spc="-15" dirty="0">
                <a:solidFill>
                  <a:srgbClr val="181818"/>
                </a:solidFill>
                <a:latin typeface="Arial" panose="020B0604020202020204" pitchFamily="34" charset="0"/>
                <a:cs typeface="Arial" panose="020B0604020202020204" pitchFamily="34" charset="0"/>
              </a:rPr>
              <a:t>nú</a:t>
            </a:r>
            <a:r>
              <a:rPr lang="es-MX" sz="1200" spc="-10" dirty="0">
                <a:solidFill>
                  <a:srgbClr val="181818"/>
                </a:solidFill>
                <a:latin typeface="Arial" panose="020B0604020202020204" pitchFamily="34" charset="0"/>
                <a:cs typeface="Arial" panose="020B0604020202020204" pitchFamily="34" charset="0"/>
              </a:rPr>
              <a:t>mer</a:t>
            </a:r>
            <a:r>
              <a:rPr lang="es-MX" sz="1200" spc="-5" dirty="0">
                <a:solidFill>
                  <a:srgbClr val="181818"/>
                </a:solidFill>
                <a:latin typeface="Arial" panose="020B0604020202020204" pitchFamily="34" charset="0"/>
                <a:cs typeface="Arial" panose="020B0604020202020204" pitchFamily="34" charset="0"/>
              </a:rPr>
              <a:t>o</a:t>
            </a:r>
            <a:r>
              <a:rPr lang="es-MX" sz="1200" spc="-65" dirty="0">
                <a:solidFill>
                  <a:srgbClr val="181818"/>
                </a:solidFill>
                <a:latin typeface="Arial" panose="020B0604020202020204" pitchFamily="34" charset="0"/>
                <a:cs typeface="Arial" panose="020B0604020202020204" pitchFamily="34" charset="0"/>
              </a:rPr>
              <a:t> </a:t>
            </a:r>
            <a:r>
              <a:rPr lang="es-MX" sz="1200" spc="-10" dirty="0">
                <a:solidFill>
                  <a:srgbClr val="181818"/>
                </a:solidFill>
                <a:latin typeface="Arial" panose="020B0604020202020204" pitchFamily="34" charset="0"/>
                <a:cs typeface="Arial" panose="020B0604020202020204" pitchFamily="34" charset="0"/>
              </a:rPr>
              <a:t>de</a:t>
            </a:r>
            <a:r>
              <a:rPr lang="es-MX" sz="1200" spc="-65" dirty="0">
                <a:solidFill>
                  <a:srgbClr val="181818"/>
                </a:solidFill>
                <a:latin typeface="Arial" panose="020B0604020202020204" pitchFamily="34" charset="0"/>
                <a:cs typeface="Arial" panose="020B0604020202020204" pitchFamily="34" charset="0"/>
              </a:rPr>
              <a:t> </a:t>
            </a:r>
            <a:r>
              <a:rPr lang="es-MX" sz="1200" spc="-20" dirty="0">
                <a:solidFill>
                  <a:srgbClr val="181818"/>
                </a:solidFill>
                <a:latin typeface="Arial" panose="020B0604020202020204" pitchFamily="34" charset="0"/>
                <a:cs typeface="Arial" panose="020B0604020202020204" pitchFamily="34" charset="0"/>
              </a:rPr>
              <a:t>la</a:t>
            </a:r>
            <a:r>
              <a:rPr lang="es-MX" sz="1200" spc="-80" dirty="0">
                <a:solidFill>
                  <a:srgbClr val="181818"/>
                </a:solidFill>
                <a:latin typeface="Arial" panose="020B0604020202020204" pitchFamily="34" charset="0"/>
                <a:cs typeface="Arial" panose="020B0604020202020204" pitchFamily="34" charset="0"/>
              </a:rPr>
              <a:t> </a:t>
            </a:r>
            <a:r>
              <a:rPr lang="es-MX" sz="1200" spc="-45" dirty="0">
                <a:solidFill>
                  <a:srgbClr val="181818"/>
                </a:solidFill>
                <a:latin typeface="Arial" panose="020B0604020202020204" pitchFamily="34" charset="0"/>
                <a:cs typeface="Arial" panose="020B0604020202020204" pitchFamily="34" charset="0"/>
              </a:rPr>
              <a:t>c</a:t>
            </a:r>
            <a:r>
              <a:rPr lang="es-MX" sz="1200" spc="-30" dirty="0">
                <a:solidFill>
                  <a:srgbClr val="181818"/>
                </a:solidFill>
                <a:latin typeface="Arial" panose="020B0604020202020204" pitchFamily="34" charset="0"/>
                <a:cs typeface="Arial" panose="020B0604020202020204" pitchFamily="34" charset="0"/>
              </a:rPr>
              <a:t>i</a:t>
            </a:r>
            <a:r>
              <a:rPr lang="es-MX" sz="1200" spc="-50" dirty="0">
                <a:solidFill>
                  <a:srgbClr val="181818"/>
                </a:solidFill>
                <a:latin typeface="Arial" panose="020B0604020202020204" pitchFamily="34" charset="0"/>
                <a:cs typeface="Arial" panose="020B0604020202020204" pitchFamily="34" charset="0"/>
              </a:rPr>
              <a:t>t</a:t>
            </a:r>
            <a:r>
              <a:rPr lang="es-MX" sz="1200" dirty="0">
                <a:solidFill>
                  <a:srgbClr val="181818"/>
                </a:solidFill>
                <a:latin typeface="Arial" panose="020B0604020202020204" pitchFamily="34" charset="0"/>
                <a:cs typeface="Arial" panose="020B0604020202020204" pitchFamily="34" charset="0"/>
              </a:rPr>
              <a:t>a</a:t>
            </a:r>
            <a:r>
              <a:rPr lang="es-MX" sz="1200" spc="-65" dirty="0">
                <a:solidFill>
                  <a:srgbClr val="181818"/>
                </a:solidFill>
                <a:latin typeface="Arial" panose="020B0604020202020204" pitchFamily="34" charset="0"/>
                <a:cs typeface="Arial" panose="020B0604020202020204" pitchFamily="34" charset="0"/>
              </a:rPr>
              <a:t> </a:t>
            </a:r>
            <a:r>
              <a:rPr lang="es-MX" sz="1200" spc="-40" dirty="0">
                <a:solidFill>
                  <a:srgbClr val="181818"/>
                </a:solidFill>
                <a:latin typeface="Arial" panose="020B0604020202020204" pitchFamily="34" charset="0"/>
                <a:cs typeface="Arial" panose="020B0604020202020204" pitchFamily="34" charset="0"/>
              </a:rPr>
              <a:t>s</a:t>
            </a:r>
            <a:r>
              <a:rPr lang="es-MX" sz="1200" dirty="0">
                <a:solidFill>
                  <a:srgbClr val="181818"/>
                </a:solidFill>
                <a:latin typeface="Arial" panose="020B0604020202020204" pitchFamily="34" charset="0"/>
                <a:cs typeface="Arial" panose="020B0604020202020204" pitchFamily="34" charset="0"/>
              </a:rPr>
              <a:t>e</a:t>
            </a:r>
            <a:r>
              <a:rPr lang="es-MX" sz="1200" spc="-70" dirty="0">
                <a:solidFill>
                  <a:srgbClr val="181818"/>
                </a:solidFill>
                <a:latin typeface="Arial" panose="020B0604020202020204" pitchFamily="34" charset="0"/>
                <a:cs typeface="Arial" panose="020B0604020202020204" pitchFamily="34" charset="0"/>
              </a:rPr>
              <a:t> </a:t>
            </a:r>
            <a:r>
              <a:rPr lang="es-MX" sz="1200" spc="-30" dirty="0">
                <a:solidFill>
                  <a:srgbClr val="181818"/>
                </a:solidFill>
                <a:latin typeface="Arial" panose="020B0604020202020204" pitchFamily="34" charset="0"/>
                <a:cs typeface="Arial" panose="020B0604020202020204" pitchFamily="34" charset="0"/>
              </a:rPr>
              <a:t>escrib</a:t>
            </a:r>
            <a:r>
              <a:rPr lang="es-MX" sz="1200" dirty="0">
                <a:solidFill>
                  <a:srgbClr val="181818"/>
                </a:solidFill>
                <a:latin typeface="Arial" panose="020B0604020202020204" pitchFamily="34" charset="0"/>
                <a:cs typeface="Arial" panose="020B0604020202020204" pitchFamily="34" charset="0"/>
              </a:rPr>
              <a:t>e</a:t>
            </a:r>
            <a:r>
              <a:rPr lang="es-MX" sz="1200" spc="-70" dirty="0">
                <a:solidFill>
                  <a:srgbClr val="181818"/>
                </a:solidFill>
                <a:latin typeface="Arial" panose="020B0604020202020204" pitchFamily="34" charset="0"/>
                <a:cs typeface="Arial" panose="020B0604020202020204" pitchFamily="34" charset="0"/>
              </a:rPr>
              <a:t> </a:t>
            </a:r>
            <a:r>
              <a:rPr lang="es-MX" sz="1200" dirty="0">
                <a:solidFill>
                  <a:srgbClr val="181818"/>
                </a:solidFill>
                <a:latin typeface="Arial" panose="020B0604020202020204" pitchFamily="34" charset="0"/>
                <a:cs typeface="Arial" panose="020B0604020202020204" pitchFamily="34" charset="0"/>
              </a:rPr>
              <a:t>a</a:t>
            </a:r>
            <a:r>
              <a:rPr lang="es-MX" sz="1200" spc="-50" dirty="0">
                <a:solidFill>
                  <a:srgbClr val="181818"/>
                </a:solidFill>
                <a:latin typeface="Arial" panose="020B0604020202020204" pitchFamily="34" charset="0"/>
                <a:cs typeface="Arial" panose="020B0604020202020204" pitchFamily="34" charset="0"/>
              </a:rPr>
              <a:t>l </a:t>
            </a:r>
            <a:r>
              <a:rPr lang="es-MX" sz="1200" spc="-35" dirty="0">
                <a:solidFill>
                  <a:srgbClr val="181818"/>
                </a:solidFill>
                <a:latin typeface="Arial" panose="020B0604020202020204" pitchFamily="34" charset="0"/>
                <a:cs typeface="Arial" panose="020B0604020202020204" pitchFamily="34" charset="0"/>
              </a:rPr>
              <a:t>final antes del signo de puntuación.</a:t>
            </a:r>
          </a:p>
          <a:p>
            <a:pPr marL="12065" algn="just">
              <a:lnSpc>
                <a:spcPct val="150000"/>
              </a:lnSpc>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 	  Cita: </a:t>
            </a:r>
            <a:r>
              <a:rPr lang="es-MX" sz="1200" spc="-25" dirty="0">
                <a:solidFill>
                  <a:srgbClr val="181818"/>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a:t>
            </a:r>
            <a:r>
              <a:rPr lang="es-MX" sz="1200" spc="-25" dirty="0">
                <a:solidFill>
                  <a:srgbClr val="181818"/>
                </a:solidFill>
                <a:latin typeface="Arial" panose="020B0604020202020204" pitchFamily="34" charset="0"/>
                <a:cs typeface="Arial" panose="020B0604020202020204" pitchFamily="34" charset="0"/>
              </a:rPr>
              <a:t>)</a:t>
            </a:r>
          </a:p>
          <a:p>
            <a:pPr algn="just">
              <a:lnSpc>
                <a:spcPct val="150000"/>
              </a:lnSpc>
              <a:tabLst>
                <a:tab pos="185420" algn="l"/>
              </a:tabLst>
            </a:pPr>
            <a:r>
              <a:rPr lang="es-MX" sz="1200" b="1" spc="-25" dirty="0">
                <a:solidFill>
                  <a:srgbClr val="181818"/>
                </a:solidFill>
                <a:latin typeface="Arial" panose="020B0604020202020204" pitchFamily="34" charset="0"/>
                <a:cs typeface="Arial" panose="020B0604020202020204" pitchFamily="34" charset="0"/>
              </a:rPr>
              <a:t>	  Referencia: </a:t>
            </a:r>
            <a:r>
              <a:rPr lang="es-MX" sz="1200" spc="-25" dirty="0">
                <a:solidFill>
                  <a:srgbClr val="181818"/>
                </a:solidFill>
                <a:latin typeface="Arial" panose="020B0604020202020204" pitchFamily="34" charset="0"/>
                <a:cs typeface="Arial" panose="020B0604020202020204" pitchFamily="34" charset="0"/>
              </a:rPr>
              <a:t>Apellidos e iniciales del nombre del 		 autor/es. Titulo de artículo. Nombre de la revista 		</a:t>
            </a:r>
            <a:r>
              <a:rPr lang="es-MX" sz="1200" dirty="0">
                <a:latin typeface="Arial" panose="020B0604020202020204" pitchFamily="34" charset="0"/>
                <a:cs typeface="Arial" panose="020B0604020202020204" pitchFamily="34" charset="0"/>
              </a:rPr>
              <a:t>[Internet]</a:t>
            </a:r>
            <a:r>
              <a:rPr lang="es-MX" sz="1200" spc="-25" dirty="0">
                <a:solidFill>
                  <a:srgbClr val="181818"/>
                </a:solidFill>
                <a:latin typeface="Arial" panose="020B0604020202020204" pitchFamily="34" charset="0"/>
                <a:cs typeface="Arial" panose="020B0604020202020204" pitchFamily="34" charset="0"/>
              </a:rPr>
              <a:t>. Año </a:t>
            </a:r>
            <a:r>
              <a:rPr lang="es-MX" sz="1200" dirty="0">
                <a:latin typeface="Arial" panose="020B0604020202020204" pitchFamily="34" charset="0"/>
                <a:cs typeface="Arial" panose="020B0604020202020204" pitchFamily="34" charset="0"/>
              </a:rPr>
              <a:t>[citado día mes y año]</a:t>
            </a:r>
            <a:r>
              <a:rPr lang="es-MX" sz="1200" spc="-25" dirty="0">
                <a:solidFill>
                  <a:srgbClr val="181818"/>
                </a:solidFill>
                <a:latin typeface="Arial" panose="020B0604020202020204" pitchFamily="34" charset="0"/>
                <a:cs typeface="Arial" panose="020B0604020202020204" pitchFamily="34" charset="0"/>
              </a:rPr>
              <a:t>; 			Volumen(</a:t>
            </a:r>
            <a:r>
              <a:rPr lang="en-US" sz="1200" dirty="0" err="1">
                <a:latin typeface="Arial" panose="020B0604020202020204" pitchFamily="34" charset="0"/>
                <a:cs typeface="Arial" panose="020B0604020202020204" pitchFamily="34" charset="0"/>
              </a:rPr>
              <a:t>número</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página</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inicial</a:t>
            </a:r>
            <a:r>
              <a:rPr lang="en-US" sz="1200" dirty="0">
                <a:latin typeface="Arial" panose="020B0604020202020204" pitchFamily="34" charset="0"/>
                <a:cs typeface="Arial" panose="020B0604020202020204" pitchFamily="34" charset="0"/>
              </a:rPr>
              <a:t>- final del </a:t>
            </a:r>
            <a:r>
              <a:rPr lang="en-US" sz="1200" dirty="0" err="1">
                <a:latin typeface="Arial" panose="020B0604020202020204" pitchFamily="34" charset="0"/>
                <a:cs typeface="Arial" panose="020B0604020202020204" pitchFamily="34" charset="0"/>
              </a:rPr>
              <a:t>artículo</a:t>
            </a:r>
            <a:r>
              <a:rPr lang="en-US" sz="1200" dirty="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Disponible en: URL</a:t>
            </a:r>
            <a:endParaRPr lang="es-MX" sz="1200" spc="-25" dirty="0">
              <a:solidFill>
                <a:srgbClr val="181818"/>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3"/>
          <a:stretch>
            <a:fillRect/>
          </a:stretch>
        </p:blipFill>
        <p:spPr>
          <a:xfrm>
            <a:off x="5334000" y="2209800"/>
            <a:ext cx="55868" cy="3680028"/>
          </a:xfrm>
          <a:prstGeom prst="rect">
            <a:avLst/>
          </a:prstGeom>
        </p:spPr>
      </p:pic>
      <p:sp>
        <p:nvSpPr>
          <p:cNvPr id="3" name="Rectángulo 2"/>
          <p:cNvSpPr/>
          <p:nvPr/>
        </p:nvSpPr>
        <p:spPr>
          <a:xfrm>
            <a:off x="6096000" y="2057400"/>
            <a:ext cx="5105400" cy="2071144"/>
          </a:xfrm>
          <a:prstGeom prst="rect">
            <a:avLst/>
          </a:prstGeom>
        </p:spPr>
        <p:txBody>
          <a:bodyPr wrap="square">
            <a:spAutoFit/>
          </a:bodyPr>
          <a:lstStyle/>
          <a:p>
            <a:pPr marL="144000" algn="just" defTabSz="144000" fontAlgn="base">
              <a:lnSpc>
                <a:spcPct val="200000"/>
              </a:lnSpc>
            </a:pPr>
            <a:r>
              <a:rPr lang="es-ES" sz="1100" dirty="0">
                <a:latin typeface="Arial" panose="020B0604020202020204" pitchFamily="34" charset="0"/>
                <a:cs typeface="Arial" panose="020B0604020202020204" pitchFamily="34" charset="0"/>
              </a:rPr>
              <a:t>El cáncer de mama es la primera causa de muerte en mujeres chilenas. La mayoría de estos tumores dependen del estímulo </a:t>
            </a:r>
            <a:r>
              <a:rPr lang="es-ES" sz="1100" dirty="0" err="1">
                <a:latin typeface="Arial" panose="020B0604020202020204" pitchFamily="34" charset="0"/>
                <a:cs typeface="Arial" panose="020B0604020202020204" pitchFamily="34" charset="0"/>
              </a:rPr>
              <a:t>estrogénico</a:t>
            </a:r>
            <a:r>
              <a:rPr lang="es-ES" sz="1100" dirty="0">
                <a:latin typeface="Arial" panose="020B0604020202020204" pitchFamily="34" charset="0"/>
                <a:cs typeface="Arial" panose="020B0604020202020204" pitchFamily="34" charset="0"/>
              </a:rPr>
              <a:t>, por tanto, la </a:t>
            </a:r>
            <a:r>
              <a:rPr lang="es-ES" sz="1100" dirty="0" err="1">
                <a:latin typeface="Arial" panose="020B0604020202020204" pitchFamily="34" charset="0"/>
                <a:cs typeface="Arial" panose="020B0604020202020204" pitchFamily="34" charset="0"/>
              </a:rPr>
              <a:t>deprivación</a:t>
            </a:r>
            <a:r>
              <a:rPr lang="es-ES" sz="1100" dirty="0">
                <a:latin typeface="Arial" panose="020B0604020202020204" pitchFamily="34" charset="0"/>
                <a:cs typeface="Arial" panose="020B0604020202020204" pitchFamily="34" charset="0"/>
              </a:rPr>
              <a:t> de estrógenos es una parte relevante de su tratamiento. La combinación de terapia endocrina con tratamientos dirigidos ha demostrado prolongar la sobrevida global de pacientes con cáncer de mama avanzado estrógeno dependiente versus la terapia </a:t>
            </a:r>
            <a:r>
              <a:rPr lang="es-ES" sz="1100" dirty="0" err="1">
                <a:latin typeface="Arial" panose="020B0604020202020204" pitchFamily="34" charset="0"/>
                <a:cs typeface="Arial" panose="020B0604020202020204" pitchFamily="34" charset="0"/>
              </a:rPr>
              <a:t>antiestrogénica</a:t>
            </a:r>
            <a:r>
              <a:rPr lang="es-ES" sz="1100" dirty="0">
                <a:latin typeface="Arial" panose="020B0604020202020204" pitchFamily="34" charset="0"/>
                <a:cs typeface="Arial" panose="020B0604020202020204" pitchFamily="34" charset="0"/>
              </a:rPr>
              <a:t> aislada (2).</a:t>
            </a:r>
          </a:p>
        </p:txBody>
      </p:sp>
    </p:spTree>
    <p:extLst>
      <p:ext uri="{BB962C8B-B14F-4D97-AF65-F5344CB8AC3E}">
        <p14:creationId xmlns:p14="http://schemas.microsoft.com/office/powerpoint/2010/main" val="150071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FA4921-FAEC-CBBC-3FC3-331D4BD3F43C}"/>
              </a:ext>
            </a:extLst>
          </p:cNvPr>
          <p:cNvSpPr/>
          <p:nvPr/>
        </p:nvSpPr>
        <p:spPr>
          <a:xfrm>
            <a:off x="917448" y="1009822"/>
            <a:ext cx="10210800" cy="658835"/>
          </a:xfrm>
          <a:prstGeom prst="rect">
            <a:avLst/>
          </a:prstGeom>
        </p:spPr>
        <p:txBody>
          <a:bodyPr wrap="square">
            <a:spAutoFit/>
          </a:bodyPr>
          <a:lstStyle/>
          <a:p>
            <a:pPr algn="ctr">
              <a:lnSpc>
                <a:spcPct val="150000"/>
              </a:lnSpc>
            </a:pPr>
            <a:r>
              <a:rPr lang="es-MX" sz="2800" b="1" spc="-15" dirty="0">
                <a:solidFill>
                  <a:srgbClr val="181818"/>
                </a:solidFill>
                <a:latin typeface="Arial" panose="020B0604020202020204" pitchFamily="34" charset="0"/>
                <a:cs typeface="Arial" panose="020B0604020202020204" pitchFamily="34" charset="0"/>
              </a:rPr>
              <a:t>Citas</a:t>
            </a:r>
            <a:endParaRPr lang="es-MX" sz="2800" dirty="0">
              <a:latin typeface="Arial" panose="020B0604020202020204" pitchFamily="34" charset="0"/>
              <a:cs typeface="Arial" panose="020B0604020202020204" pitchFamily="34" charset="0"/>
            </a:endParaRPr>
          </a:p>
        </p:txBody>
      </p:sp>
      <p:sp>
        <p:nvSpPr>
          <p:cNvPr id="4" name="object 10">
            <a:extLst>
              <a:ext uri="{FF2B5EF4-FFF2-40B4-BE49-F238E27FC236}">
                <a16:creationId xmlns:a16="http://schemas.microsoft.com/office/drawing/2014/main" id="{974C85DC-8049-4331-1500-61EA0BF03580}"/>
              </a:ext>
            </a:extLst>
          </p:cNvPr>
          <p:cNvSpPr txBox="1"/>
          <p:nvPr/>
        </p:nvSpPr>
        <p:spPr>
          <a:xfrm>
            <a:off x="5380536" y="1870799"/>
            <a:ext cx="6071510" cy="4748095"/>
          </a:xfrm>
          <a:prstGeom prst="rect">
            <a:avLst/>
          </a:prstGeom>
        </p:spPr>
        <p:txBody>
          <a:bodyPr vert="horz" wrap="square" lIns="0" tIns="13335" rIns="0" bIns="0" rtlCol="0">
            <a:spAutoFit/>
          </a:bodyPr>
          <a:lstStyle/>
          <a:p>
            <a:pPr marL="12065" algn="just">
              <a:spcBef>
                <a:spcPts val="105"/>
              </a:spcBef>
              <a:tabLst>
                <a:tab pos="185420" algn="l"/>
              </a:tabLst>
            </a:pPr>
            <a:endParaRPr lang="es-MX" sz="1200" b="1" spc="-25" dirty="0">
              <a:solidFill>
                <a:srgbClr val="181818"/>
              </a:solidFill>
              <a:latin typeface="Arial" panose="020B0604020202020204" pitchFamily="34" charset="0"/>
              <a:cs typeface="Arial" panose="020B0604020202020204" pitchFamily="34" charset="0"/>
            </a:endParaRPr>
          </a:p>
          <a:p>
            <a:pPr marL="12065" algn="just">
              <a:spcBef>
                <a:spcPts val="105"/>
              </a:spcBef>
              <a:tabLst>
                <a:tab pos="185420" algn="l"/>
              </a:tabLst>
            </a:pPr>
            <a:r>
              <a:rPr lang="es-MX" sz="1200" b="1" spc="-25" dirty="0">
                <a:solidFill>
                  <a:srgbClr val="181818"/>
                </a:solidFill>
                <a:latin typeface="Arial" panose="020B0604020202020204" pitchFamily="34" charset="0"/>
                <a:cs typeface="Arial" panose="020B0604020202020204" pitchFamily="34" charset="0"/>
              </a:rPr>
              <a:t>Cita:</a:t>
            </a:r>
          </a:p>
          <a:p>
            <a:pPr indent="457200" algn="just">
              <a:lnSpc>
                <a:spcPct val="200000"/>
              </a:lnSpc>
              <a:tabLst>
                <a:tab pos="185420" algn="l"/>
              </a:tabLst>
            </a:pPr>
            <a:r>
              <a:rPr lang="es-ES" sz="1200" dirty="0">
                <a:latin typeface="Arial" panose="020B0604020202020204" pitchFamily="34" charset="0"/>
                <a:cs typeface="Arial" panose="020B0604020202020204" pitchFamily="34" charset="0"/>
              </a:rPr>
              <a:t>Como menciona Ayala Yáñez et al. </a:t>
            </a:r>
            <a:r>
              <a:rPr lang="es-MX" sz="1200" dirty="0">
                <a:latin typeface="Arial" panose="020B0604020202020204" pitchFamily="34" charset="0"/>
                <a:cs typeface="Arial" panose="020B0604020202020204" pitchFamily="34" charset="0"/>
              </a:rPr>
              <a:t>​</a:t>
            </a:r>
            <a:r>
              <a:rPr lang="es-ES" sz="1200" dirty="0">
                <a:latin typeface="Arial" panose="020B0604020202020204" pitchFamily="34" charset="0"/>
                <a:cs typeface="Arial" panose="020B0604020202020204" pitchFamily="34" charset="0"/>
              </a:rPr>
              <a:t>(3)</a:t>
            </a:r>
            <a:r>
              <a:rPr lang="es-MX" sz="1200"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“La infertilidad es un fenómeno dinámico, expresado de forma individual, que afecta a la pareja imposibilitada para concebir un hijo de manera natural; es una condición muy importante que abarca aspectos médicos, psicológicos, emocionales y demográficos, con repercusiones éticas, sociales, religiosas y legales”.</a:t>
            </a:r>
            <a:endParaRPr lang="es-MX" sz="1200" b="1" spc="-25" dirty="0">
              <a:solidFill>
                <a:srgbClr val="181818"/>
              </a:solidFill>
              <a:latin typeface="Arial" panose="020B0604020202020204" pitchFamily="34" charset="0"/>
              <a:cs typeface="Arial" panose="020B0604020202020204" pitchFamily="34" charset="0"/>
            </a:endParaRPr>
          </a:p>
          <a:p>
            <a:pPr algn="just" fontAlgn="base">
              <a:lnSpc>
                <a:spcPct val="200000"/>
              </a:lnSpc>
            </a:pPr>
            <a:r>
              <a:rPr lang="es-MX" sz="1200" b="1" dirty="0">
                <a:latin typeface="Arial" panose="020B0604020202020204" pitchFamily="34" charset="0"/>
                <a:cs typeface="Arial" panose="020B0604020202020204" pitchFamily="34" charset="0"/>
              </a:rPr>
              <a:t>Referencia:</a:t>
            </a:r>
          </a:p>
          <a:p>
            <a:pPr>
              <a:lnSpc>
                <a:spcPct val="150000"/>
              </a:lnSpc>
            </a:pPr>
            <a:r>
              <a:rPr lang="es-MX" sz="1200" dirty="0">
                <a:latin typeface="Arial" panose="020B0604020202020204" pitchFamily="34" charset="0"/>
                <a:cs typeface="Arial" panose="020B0604020202020204" pitchFamily="34" charset="0"/>
              </a:rPr>
              <a:t>​</a:t>
            </a:r>
            <a:r>
              <a:rPr lang="es-ES" sz="1200" b="1" spc="-25" dirty="0">
                <a:solidFill>
                  <a:srgbClr val="181818"/>
                </a:solidFill>
                <a:latin typeface="Arial" panose="020B0604020202020204" pitchFamily="34" charset="0"/>
                <a:cs typeface="Arial" panose="020B0604020202020204" pitchFamily="34" charset="0"/>
              </a:rPr>
              <a:t>Ejemplo</a:t>
            </a:r>
            <a:r>
              <a:rPr lang="es-ES" sz="1200" spc="-25" dirty="0">
                <a:solidFill>
                  <a:srgbClr val="181818"/>
                </a:solidFill>
                <a:latin typeface="Arial" panose="020B0604020202020204" pitchFamily="34" charset="0"/>
                <a:cs typeface="Arial" panose="020B0604020202020204" pitchFamily="34" charset="0"/>
              </a:rPr>
              <a:t>: </a:t>
            </a:r>
          </a:p>
          <a:p>
            <a:pPr defTabSz="180000">
              <a:lnSpc>
                <a:spcPct val="200000"/>
              </a:lnSpc>
            </a:pPr>
            <a:r>
              <a:rPr lang="es-ES" sz="1050" spc="-25" dirty="0">
                <a:solidFill>
                  <a:srgbClr val="181818"/>
                </a:solidFill>
                <a:latin typeface="Arial" panose="020B0604020202020204" pitchFamily="34" charset="0"/>
                <a:cs typeface="Arial" panose="020B0604020202020204" pitchFamily="34" charset="0"/>
              </a:rPr>
              <a:t>3.</a:t>
            </a:r>
            <a:r>
              <a:rPr lang="es-MX" sz="1050" dirty="0">
                <a:latin typeface="Arial" panose="020B0604020202020204" pitchFamily="34" charset="0"/>
                <a:cs typeface="Arial" panose="020B0604020202020204" pitchFamily="34" charset="0"/>
              </a:rPr>
              <a:t> 	</a:t>
            </a:r>
            <a:r>
              <a:rPr lang="es-ES" sz="1050" dirty="0">
                <a:latin typeface="Arial" panose="020B0604020202020204" pitchFamily="34" charset="0"/>
                <a:cs typeface="Arial" panose="020B0604020202020204" pitchFamily="34" charset="0"/>
              </a:rPr>
              <a:t>Ayala Yáñez R. , Barroso Villa G. El ABC de los protocolos de 	infertilidad 2019 	[Internet]. </a:t>
            </a:r>
            <a:r>
              <a:rPr lang="es-MX" sz="1050" dirty="0">
                <a:latin typeface="Arial" panose="020B0604020202020204" pitchFamily="34" charset="0"/>
                <a:cs typeface="Arial" panose="020B0604020202020204" pitchFamily="34" charset="0"/>
              </a:rPr>
              <a:t>2</a:t>
            </a:r>
            <a:r>
              <a:rPr lang="es-MX" sz="1050" baseline="30000" dirty="0">
                <a:latin typeface="Arial" panose="020B0604020202020204" pitchFamily="34" charset="0"/>
                <a:cs typeface="Arial" panose="020B0604020202020204" pitchFamily="34" charset="0"/>
              </a:rPr>
              <a:t>ª </a:t>
            </a:r>
            <a:r>
              <a:rPr lang="es-MX" sz="1050" dirty="0">
                <a:latin typeface="Arial" panose="020B0604020202020204" pitchFamily="34" charset="0"/>
                <a:cs typeface="Arial" panose="020B0604020202020204" pitchFamily="34" charset="0"/>
              </a:rPr>
              <a:t>ed. </a:t>
            </a:r>
            <a:r>
              <a:rPr lang="es-ES" sz="1050" dirty="0">
                <a:latin typeface="Arial" panose="020B0604020202020204" pitchFamily="34" charset="0"/>
                <a:cs typeface="Arial" panose="020B0604020202020204" pitchFamily="34" charset="0"/>
              </a:rPr>
              <a:t>Ciudad de México: 	Editorial Alfil, 	S. A. de C. V.; 2019 [citado el 	22 de enero de 2024]. 233 p. Disponible en: https://elibro.net/es/ereader/bibliotecautpl/117512</a:t>
            </a:r>
          </a:p>
          <a:p>
            <a:pPr fontAlgn="base">
              <a:lnSpc>
                <a:spcPct val="200000"/>
              </a:lnSpc>
            </a:pPr>
            <a:r>
              <a:rPr lang="es-MX" dirty="0"/>
              <a:t> </a:t>
            </a:r>
          </a:p>
          <a:p>
            <a:pPr marL="12065" algn="just">
              <a:lnSpc>
                <a:spcPct val="100000"/>
              </a:lnSpc>
              <a:spcBef>
                <a:spcPts val="105"/>
              </a:spcBef>
              <a:tabLst>
                <a:tab pos="185420" algn="l"/>
              </a:tabLst>
            </a:pPr>
            <a:endParaRPr lang="es-MX" dirty="0">
              <a:latin typeface="Arial" panose="020B0604020202020204" pitchFamily="34" charset="0"/>
              <a:cs typeface="Arial" panose="020B0604020202020204" pitchFamily="34" charset="0"/>
            </a:endParaRPr>
          </a:p>
        </p:txBody>
      </p:sp>
      <p:sp>
        <p:nvSpPr>
          <p:cNvPr id="2" name="Rectángulo 1"/>
          <p:cNvSpPr/>
          <p:nvPr/>
        </p:nvSpPr>
        <p:spPr>
          <a:xfrm>
            <a:off x="914400" y="2026567"/>
            <a:ext cx="4114800" cy="3536033"/>
          </a:xfrm>
          <a:prstGeom prst="rect">
            <a:avLst/>
          </a:prstGeom>
        </p:spPr>
        <p:txBody>
          <a:bodyPr wrap="square">
            <a:spAutoFit/>
          </a:bodyPr>
          <a:lstStyle/>
          <a:p>
            <a:pPr marL="12065" algn="just">
              <a:spcBef>
                <a:spcPts val="105"/>
              </a:spcBef>
              <a:tabLst>
                <a:tab pos="185420" algn="l"/>
              </a:tabLst>
            </a:pPr>
            <a:r>
              <a:rPr lang="es-EC" sz="1400" spc="35" dirty="0">
                <a:solidFill>
                  <a:srgbClr val="181818"/>
                </a:solidFill>
                <a:latin typeface="Arial" panose="020B0604020202020204" pitchFamily="34" charset="0"/>
                <a:cs typeface="Arial" panose="020B0604020202020204" pitchFamily="34" charset="0"/>
              </a:rPr>
              <a:t>Cita</a:t>
            </a:r>
            <a:r>
              <a:rPr lang="es-EC" sz="1400" spc="-65" dirty="0">
                <a:solidFill>
                  <a:srgbClr val="181818"/>
                </a:solidFill>
                <a:latin typeface="Arial" panose="020B0604020202020204" pitchFamily="34" charset="0"/>
                <a:cs typeface="Arial" panose="020B0604020202020204" pitchFamily="34" charset="0"/>
              </a:rPr>
              <a:t> </a:t>
            </a:r>
            <a:r>
              <a:rPr lang="es-EC" sz="1400" b="1" spc="60" dirty="0">
                <a:solidFill>
                  <a:srgbClr val="181818"/>
                </a:solidFill>
                <a:latin typeface="Arial" panose="020B0604020202020204" pitchFamily="34" charset="0"/>
                <a:cs typeface="Arial" panose="020B0604020202020204" pitchFamily="34" charset="0"/>
              </a:rPr>
              <a:t>integral</a:t>
            </a:r>
            <a:endParaRPr lang="es-MX" sz="1400" spc="-50" dirty="0">
              <a:solidFill>
                <a:srgbClr val="181818"/>
              </a:solidFill>
              <a:latin typeface="Arial" panose="020B0604020202020204" pitchFamily="34" charset="0"/>
              <a:cs typeface="Arial" panose="020B0604020202020204" pitchFamily="34" charset="0"/>
            </a:endParaRPr>
          </a:p>
          <a:p>
            <a:pPr marL="297815" indent="-285750" algn="just">
              <a:lnSpc>
                <a:spcPct val="150000"/>
              </a:lnSpc>
              <a:spcBef>
                <a:spcPts val="105"/>
              </a:spcBef>
              <a:buFont typeface="Arial" panose="020B0604020202020204" pitchFamily="34" charset="0"/>
              <a:buChar char="•"/>
              <a:tabLst>
                <a:tab pos="185420" algn="l"/>
              </a:tabLst>
            </a:pPr>
            <a:r>
              <a:rPr lang="es-MX" sz="1400" spc="-50" dirty="0">
                <a:solidFill>
                  <a:srgbClr val="181818"/>
                </a:solidFill>
                <a:latin typeface="Arial" panose="020B0604020202020204" pitchFamily="34" charset="0"/>
                <a:cs typeface="Arial" panose="020B0604020202020204" pitchFamily="34" charset="0"/>
              </a:rPr>
              <a:t>El apellido del autor forma parte del texto.</a:t>
            </a:r>
            <a:endParaRPr lang="es-MX" sz="1400" spc="-45" dirty="0">
              <a:solidFill>
                <a:srgbClr val="181818"/>
              </a:solidFill>
              <a:latin typeface="Arial" panose="020B0604020202020204" pitchFamily="34" charset="0"/>
              <a:cs typeface="Arial" panose="020B0604020202020204" pitchFamily="34" charset="0"/>
            </a:endParaRPr>
          </a:p>
          <a:p>
            <a:pPr marL="297815" indent="-285750" algn="just">
              <a:lnSpc>
                <a:spcPct val="150000"/>
              </a:lnSpc>
              <a:spcBef>
                <a:spcPts val="105"/>
              </a:spcBef>
              <a:buFont typeface="Arial" panose="020B0604020202020204" pitchFamily="34" charset="0"/>
              <a:buChar char="•"/>
              <a:tabLst>
                <a:tab pos="185420" algn="l"/>
              </a:tabLst>
            </a:pPr>
            <a:r>
              <a:rPr lang="es-MX" sz="1400" spc="-5" dirty="0">
                <a:solidFill>
                  <a:srgbClr val="181818"/>
                </a:solidFill>
                <a:latin typeface="Arial" panose="020B0604020202020204" pitchFamily="34" charset="0"/>
                <a:cs typeface="Arial" panose="020B0604020202020204" pitchFamily="34" charset="0"/>
              </a:rPr>
              <a:t>El número de la cita va después del apellido y antes de texto.</a:t>
            </a:r>
            <a:endParaRPr lang="es-MX" sz="1400" spc="-85" dirty="0">
              <a:solidFill>
                <a:srgbClr val="181818"/>
              </a:solidFill>
              <a:latin typeface="Arial" panose="020B0604020202020204" pitchFamily="34" charset="0"/>
              <a:cs typeface="Arial" panose="020B0604020202020204" pitchFamily="34" charset="0"/>
            </a:endParaRPr>
          </a:p>
          <a:p>
            <a:pPr marL="297815" indent="-285750" algn="just">
              <a:lnSpc>
                <a:spcPct val="150000"/>
              </a:lnSpc>
              <a:spcBef>
                <a:spcPts val="105"/>
              </a:spcBef>
              <a:buFont typeface="Arial" panose="020B0604020202020204" pitchFamily="34" charset="0"/>
              <a:buChar char="•"/>
              <a:tabLst>
                <a:tab pos="185420" algn="l"/>
              </a:tabLst>
            </a:pPr>
            <a:r>
              <a:rPr lang="es-MX" sz="1400" spc="-25" dirty="0">
                <a:solidFill>
                  <a:srgbClr val="181818"/>
                </a:solidFill>
                <a:latin typeface="Arial" panose="020B0604020202020204" pitchFamily="34" charset="0"/>
                <a:cs typeface="Arial" panose="020B0604020202020204" pitchFamily="34" charset="0"/>
              </a:rPr>
              <a:t>Aplica a todos los tipos de cita.</a:t>
            </a:r>
          </a:p>
          <a:p>
            <a:pPr marL="12065" algn="just">
              <a:lnSpc>
                <a:spcPct val="150000"/>
              </a:lnSpc>
              <a:spcBef>
                <a:spcPts val="105"/>
              </a:spcBef>
              <a:tabLst>
                <a:tab pos="185420" algn="l"/>
              </a:tabLst>
            </a:pPr>
            <a:r>
              <a:rPr lang="es-MX" sz="1400" b="1" spc="-25" dirty="0">
                <a:solidFill>
                  <a:srgbClr val="181818"/>
                </a:solidFill>
                <a:latin typeface="Arial" panose="020B0604020202020204" pitchFamily="34" charset="0"/>
                <a:cs typeface="Arial" panose="020B0604020202020204" pitchFamily="34" charset="0"/>
              </a:rPr>
              <a:t>	Cita: </a:t>
            </a:r>
            <a:r>
              <a:rPr lang="es-MX" sz="1400" spc="-25" dirty="0">
                <a:solidFill>
                  <a:srgbClr val="181818"/>
                </a:solidFill>
                <a:latin typeface="Arial" panose="020B0604020202020204" pitchFamily="34" charset="0"/>
                <a:cs typeface="Arial" panose="020B0604020202020204" pitchFamily="34" charset="0"/>
              </a:rPr>
              <a:t>Apellido del autor (#)</a:t>
            </a:r>
          </a:p>
          <a:p>
            <a:pPr marL="12065" algn="just">
              <a:lnSpc>
                <a:spcPct val="150000"/>
              </a:lnSpc>
              <a:spcBef>
                <a:spcPts val="105"/>
              </a:spcBef>
              <a:tabLst>
                <a:tab pos="185420" algn="l"/>
              </a:tabLst>
            </a:pPr>
            <a:r>
              <a:rPr lang="es-MX" sz="1400" b="1" spc="-25" dirty="0">
                <a:solidFill>
                  <a:srgbClr val="181818"/>
                </a:solidFill>
                <a:latin typeface="Arial" panose="020B0604020202020204" pitchFamily="34" charset="0"/>
                <a:cs typeface="Arial" panose="020B0604020202020204" pitchFamily="34" charset="0"/>
              </a:rPr>
              <a:t>	Referencia: </a:t>
            </a:r>
            <a:r>
              <a:rPr lang="es-MX" sz="1400" spc="-25" dirty="0">
                <a:solidFill>
                  <a:srgbClr val="181818"/>
                </a:solidFill>
                <a:latin typeface="Arial" panose="020B0604020202020204" pitchFamily="34" charset="0"/>
                <a:cs typeface="Arial" panose="020B0604020202020204" pitchFamily="34" charset="0"/>
              </a:rPr>
              <a:t>Apellidos e iniciales del nombre del autor/es. 	Titulo de libro </a:t>
            </a:r>
            <a:r>
              <a:rPr lang="es-MX" sz="1400" dirty="0">
                <a:latin typeface="Arial" panose="020B0604020202020204" pitchFamily="34" charset="0"/>
                <a:cs typeface="Arial" panose="020B0604020202020204" pitchFamily="34" charset="0"/>
              </a:rPr>
              <a:t>[Internet]</a:t>
            </a:r>
            <a:r>
              <a:rPr lang="es-MX" sz="1400" spc="-25" dirty="0">
                <a:solidFill>
                  <a:srgbClr val="181818"/>
                </a:solidFill>
                <a:latin typeface="Arial" panose="020B0604020202020204" pitchFamily="34" charset="0"/>
                <a:cs typeface="Arial" panose="020B0604020202020204" pitchFamily="34" charset="0"/>
              </a:rPr>
              <a:t>. Edición. Lugar de publicación: </a:t>
            </a:r>
            <a:r>
              <a:rPr lang="es-ES" sz="1400" spc="-25" dirty="0">
                <a:solidFill>
                  <a:srgbClr val="181818"/>
                </a:solidFill>
                <a:latin typeface="Arial" panose="020B0604020202020204" pitchFamily="34" charset="0"/>
                <a:cs typeface="Arial" panose="020B0604020202020204" pitchFamily="34" charset="0"/>
              </a:rPr>
              <a:t>Editorial; Año. </a:t>
            </a:r>
            <a:r>
              <a:rPr lang="es-MX" sz="1400" dirty="0">
                <a:latin typeface="Arial" panose="020B0604020202020204" pitchFamily="34" charset="0"/>
                <a:cs typeface="Arial" panose="020B0604020202020204" pitchFamily="34" charset="0"/>
              </a:rPr>
              <a:t>[citado día mes año].</a:t>
            </a:r>
            <a:r>
              <a:rPr lang="es-ES" sz="1400" spc="-25" dirty="0">
                <a:solidFill>
                  <a:srgbClr val="181818"/>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p.: URL</a:t>
            </a:r>
            <a:endParaRPr lang="es-MX" sz="1400" spc="-25" dirty="0">
              <a:solidFill>
                <a:srgbClr val="181818"/>
              </a:solidFill>
              <a:latin typeface="Arial" panose="020B0604020202020204" pitchFamily="34" charset="0"/>
              <a:cs typeface="Arial" panose="020B0604020202020204" pitchFamily="34" charset="0"/>
            </a:endParaRPr>
          </a:p>
          <a:p>
            <a:pPr marL="12065" algn="just">
              <a:lnSpc>
                <a:spcPct val="150000"/>
              </a:lnSpc>
              <a:spcBef>
                <a:spcPts val="105"/>
              </a:spcBef>
              <a:tabLst>
                <a:tab pos="185420" algn="l"/>
              </a:tabLst>
            </a:pPr>
            <a:endParaRPr lang="es-MX" sz="1200" spc="-25" dirty="0">
              <a:solidFill>
                <a:srgbClr val="181818"/>
              </a:solidFill>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3"/>
          <a:stretch>
            <a:fillRect/>
          </a:stretch>
        </p:blipFill>
        <p:spPr>
          <a:xfrm>
            <a:off x="5177791" y="2281078"/>
            <a:ext cx="54154" cy="3567099"/>
          </a:xfrm>
          <a:prstGeom prst="rect">
            <a:avLst/>
          </a:prstGeom>
        </p:spPr>
      </p:pic>
    </p:spTree>
    <p:extLst>
      <p:ext uri="{BB962C8B-B14F-4D97-AF65-F5344CB8AC3E}">
        <p14:creationId xmlns:p14="http://schemas.microsoft.com/office/powerpoint/2010/main" val="4163488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B02DA0C-8D31-46DC-B0B8-A2B9F79EEC9D}">
  <we:reference id="wa104197511" version="1.0.0.0" store="es-ES" storeType="OMEX"/>
  <we:alternateReferences>
    <we:reference id="WA104197511" version="1.0.0.0" store="WA10419751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8326</TotalTime>
  <Words>3242</Words>
  <Application>Microsoft Office PowerPoint</Application>
  <PresentationFormat>Panorámica</PresentationFormat>
  <Paragraphs>271</Paragraphs>
  <Slides>23</Slides>
  <Notes>18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23</vt:i4>
      </vt:variant>
    </vt:vector>
  </HeadingPairs>
  <TitlesOfParts>
    <vt:vector size="32" baseType="lpstr">
      <vt:lpstr>Arial</vt:lpstr>
      <vt:lpstr>Ariel</vt:lpstr>
      <vt:lpstr>Calibri</vt:lpstr>
      <vt:lpstr>Calibri Light</vt:lpstr>
      <vt:lpstr>Century Gothic</vt:lpstr>
      <vt:lpstr>Lucida Sans Unicode</vt:lpstr>
      <vt:lpstr>Microsoft Sans Serif</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Lista de referencias</vt:lpstr>
      <vt:lpstr>Presentación de PowerPoint</vt:lpstr>
      <vt:lpstr>Presentación de PowerPoint</vt:lpstr>
      <vt:lpstr>Presentación de PowerPoint</vt:lpstr>
      <vt:lpstr>Presentación de PowerPoint</vt:lpstr>
      <vt:lpstr>Presentación de PowerPoint</vt:lpstr>
      <vt:lpstr>Presentación de PowerPoint</vt:lpstr>
      <vt:lpstr>@BibliotecaUTPL      Síguenos en las redes sociales</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MAGDA ELISABETH ORDOÑEZ GUAMAN</cp:lastModifiedBy>
  <cp:revision>302</cp:revision>
  <dcterms:created xsi:type="dcterms:W3CDTF">2023-04-25T18:51:45Z</dcterms:created>
  <dcterms:modified xsi:type="dcterms:W3CDTF">2024-03-05T20:07:11Z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2023-04-24T00:00:00Z</vt:filetime>
  </property>
  <property fmtid="{D5CDD505-2E9C-101B-9397-08002B2CF9AE}" pid="3" name="Creator">
    <vt:lpwstr>Microsoft® PowerPoint® 2019</vt:lpwstr>
  </property>
  <property fmtid="{D5CDD505-2E9C-101B-9397-08002B2CF9AE}" pid="4" name="LastSaved">
    <vt:filetime>2023-04-25T00:00:00Z</vt:filetime>
  </property>
</Properties>
</file>